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9" r:id="rId3"/>
    <p:sldId id="260" r:id="rId4"/>
    <p:sldId id="266" r:id="rId5"/>
    <p:sldId id="267" r:id="rId6"/>
    <p:sldId id="268" r:id="rId7"/>
    <p:sldId id="261" r:id="rId8"/>
    <p:sldId id="262" r:id="rId9"/>
    <p:sldId id="269" r:id="rId10"/>
    <p:sldId id="270" r:id="rId11"/>
    <p:sldId id="271" r:id="rId12"/>
    <p:sldId id="272" r:id="rId13"/>
    <p:sldId id="263" r:id="rId14"/>
    <p:sldId id="264" r:id="rId15"/>
    <p:sldId id="265" r:id="rId16"/>
    <p:sldId id="273" r:id="rId17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91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2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9FF2F5-636D-496F-B2FD-04A3C3E7CEDE}" type="datetimeFigureOut">
              <a:rPr lang="pt-PT" smtClean="0"/>
              <a:pPr/>
              <a:t>26-03-2014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ED8186-97F1-4A1F-BF5C-CD62820B6207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40499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6B5FA-149F-464F-8B46-A497F72FAC32}" type="slidenum">
              <a:rPr lang="pt-PT" smtClean="0">
                <a:solidFill>
                  <a:prstClr val="black"/>
                </a:solidFill>
              </a:rPr>
              <a:pPr/>
              <a:t>1</a:t>
            </a:fld>
            <a:endParaRPr lang="pt-P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1625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0CBE-7A25-40F4-A52E-58BAB2E31002}" type="datetimeFigureOut">
              <a:rPr lang="pt-PT" smtClean="0"/>
              <a:pPr/>
              <a:t>26-03-2014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E2EA6-8E20-4D21-8873-4D19514519F2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121903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0CBE-7A25-40F4-A52E-58BAB2E31002}" type="datetimeFigureOut">
              <a:rPr lang="pt-PT" smtClean="0"/>
              <a:pPr/>
              <a:t>26-03-2014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E2EA6-8E20-4D21-8873-4D19514519F2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3463285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0CBE-7A25-40F4-A52E-58BAB2E31002}" type="datetimeFigureOut">
              <a:rPr lang="pt-PT" smtClean="0"/>
              <a:pPr/>
              <a:t>26-03-2014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E2EA6-8E20-4D21-8873-4D19514519F2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559361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ramaral\Desktop\Templates iseg JPEG\capa mestrados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1"/>
            <a:ext cx="12192001" cy="6858001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07434" y="3573016"/>
            <a:ext cx="2112235" cy="576064"/>
          </a:xfrm>
        </p:spPr>
        <p:txBody>
          <a:bodyPr>
            <a:normAutofit/>
          </a:bodyPr>
          <a:lstStyle>
            <a:lvl1pPr marL="0" indent="0" algn="ctr">
              <a:buNone/>
              <a:defRPr sz="2200" baseline="0">
                <a:solidFill>
                  <a:schemeClr val="bg1"/>
                </a:solidFill>
                <a:latin typeface="Franklin Gothic Book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Set 2011</a:t>
            </a:r>
            <a:endParaRPr lang="pt-PT" dirty="0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27381" y="1772817"/>
            <a:ext cx="10363200" cy="1080120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Franklin Gothic Book" pitchFamily="34" charset="0"/>
              </a:defRPr>
            </a:lvl1pPr>
          </a:lstStyle>
          <a:p>
            <a:r>
              <a:rPr lang="en-US" dirty="0" smtClean="0"/>
              <a:t>MESTRADOS</a:t>
            </a:r>
            <a:endParaRPr lang="pt-PT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007436" y="2924176"/>
            <a:ext cx="6623049" cy="504825"/>
          </a:xfrm>
        </p:spPr>
        <p:txBody>
          <a:bodyPr>
            <a:normAutofit/>
          </a:bodyPr>
          <a:lstStyle>
            <a:lvl1pPr>
              <a:buNone/>
              <a:defRPr sz="2500" baseline="0">
                <a:solidFill>
                  <a:schemeClr val="bg1"/>
                </a:solidFill>
                <a:latin typeface="Franklin Gothic Book" pitchFamily="34" charset="0"/>
              </a:defRPr>
            </a:lvl1pPr>
          </a:lstStyle>
          <a:p>
            <a:pPr lvl="0"/>
            <a:r>
              <a:rPr lang="pt-PT" dirty="0" smtClean="0"/>
              <a:t>Ciências Empresariais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1505773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ramaral\Desktop\Templates iseg JPEG\miol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3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476211" y="2060848"/>
            <a:ext cx="11239579" cy="3939920"/>
          </a:xfrm>
        </p:spPr>
        <p:txBody>
          <a:bodyPr lIns="72000" anchor="t" anchorCtr="0">
            <a:normAutofit/>
          </a:bodyPr>
          <a:lstStyle>
            <a:lvl1pPr marL="0" indent="0">
              <a:lnSpc>
                <a:spcPct val="150000"/>
              </a:lnSpc>
              <a:buNone/>
              <a:defRPr sz="1600" b="0" baseline="0">
                <a:solidFill>
                  <a:schemeClr val="tx1"/>
                </a:solidFill>
                <a:latin typeface="Franklin Gothic Book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Kvlcmbknbjkvcnxbjcvnbmjvc,nxbm,vcnbjvcnbjkvcbnjkcvbkjcvbnjvkcbnjcvkbnkjvcnbjkvcbnjvkcbnkjvcbnkjvcfdgfdgfdgfdgfdgdgdfgdfgfd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31371" y="1268760"/>
            <a:ext cx="4224469" cy="64294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rgbClr val="C1131E"/>
                </a:solidFill>
                <a:latin typeface="Franklin Gothic Book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{ 1.1.  SUBTÍTULO }</a:t>
            </a:r>
          </a:p>
        </p:txBody>
      </p:sp>
    </p:spTree>
    <p:extLst>
      <p:ext uri="{BB962C8B-B14F-4D97-AF65-F5344CB8AC3E}">
        <p14:creationId xmlns:p14="http://schemas.microsoft.com/office/powerpoint/2010/main" xmlns="" val="141800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0CBE-7A25-40F4-A52E-58BAB2E31002}" type="datetimeFigureOut">
              <a:rPr lang="pt-PT" smtClean="0"/>
              <a:pPr/>
              <a:t>26-03-2014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E2EA6-8E20-4D21-8873-4D19514519F2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680814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0CBE-7A25-40F4-A52E-58BAB2E31002}" type="datetimeFigureOut">
              <a:rPr lang="pt-PT" smtClean="0"/>
              <a:pPr/>
              <a:t>26-03-2014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E2EA6-8E20-4D21-8873-4D19514519F2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375515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0CBE-7A25-40F4-A52E-58BAB2E31002}" type="datetimeFigureOut">
              <a:rPr lang="pt-PT" smtClean="0"/>
              <a:pPr/>
              <a:t>26-03-2014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E2EA6-8E20-4D21-8873-4D19514519F2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848075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0CBE-7A25-40F4-A52E-58BAB2E31002}" type="datetimeFigureOut">
              <a:rPr lang="pt-PT" smtClean="0"/>
              <a:pPr/>
              <a:t>26-03-2014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E2EA6-8E20-4D21-8873-4D19514519F2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219794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0CBE-7A25-40F4-A52E-58BAB2E31002}" type="datetimeFigureOut">
              <a:rPr lang="pt-PT" smtClean="0"/>
              <a:pPr/>
              <a:t>26-03-2014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E2EA6-8E20-4D21-8873-4D19514519F2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4071081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0CBE-7A25-40F4-A52E-58BAB2E31002}" type="datetimeFigureOut">
              <a:rPr lang="pt-PT" smtClean="0"/>
              <a:pPr/>
              <a:t>26-03-2014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E2EA6-8E20-4D21-8873-4D19514519F2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068313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0CBE-7A25-40F4-A52E-58BAB2E31002}" type="datetimeFigureOut">
              <a:rPr lang="pt-PT" smtClean="0"/>
              <a:pPr/>
              <a:t>26-03-2014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E2EA6-8E20-4D21-8873-4D19514519F2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4268481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0CBE-7A25-40F4-A52E-58BAB2E31002}" type="datetimeFigureOut">
              <a:rPr lang="pt-PT" smtClean="0"/>
              <a:pPr/>
              <a:t>26-03-2014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E2EA6-8E20-4D21-8873-4D19514519F2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382703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F0CBE-7A25-40F4-A52E-58BAB2E31002}" type="datetimeFigureOut">
              <a:rPr lang="pt-PT" smtClean="0"/>
              <a:pPr/>
              <a:t>26-03-2014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E2EA6-8E20-4D21-8873-4D19514519F2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3027248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007434" y="3573016"/>
            <a:ext cx="2112235" cy="1299430"/>
          </a:xfrm>
        </p:spPr>
        <p:txBody>
          <a:bodyPr/>
          <a:lstStyle/>
          <a:p>
            <a:r>
              <a:rPr lang="pt-PT" dirty="0" smtClean="0"/>
              <a:t>Março 2014</a:t>
            </a:r>
            <a:endParaRPr lang="pt-PT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30630" y="1772817"/>
            <a:ext cx="6995884" cy="1007344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Belfast Workshop: An Application of Group </a:t>
            </a:r>
            <a:r>
              <a:rPr lang="en-US" sz="2400" dirty="0" err="1" smtClean="0"/>
              <a:t>Techiques</a:t>
            </a:r>
            <a:r>
              <a:rPr lang="en-US" sz="2400" dirty="0" smtClean="0"/>
              <a:t> To a Destructive Conflict </a:t>
            </a:r>
            <a:endParaRPr lang="es-E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PT" dirty="0" smtClean="0"/>
              <a:t>Gestão de Equipas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38843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exto 3"/>
          <p:cNvSpPr txBox="1">
            <a:spLocks noGrp="1"/>
          </p:cNvSpPr>
          <p:nvPr>
            <p:ph type="body" idx="13"/>
          </p:nvPr>
        </p:nvSpPr>
        <p:spPr>
          <a:xfrm>
            <a:off x="476211" y="2181496"/>
            <a:ext cx="11239579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dirty="0" smtClean="0"/>
              <a:t>Os resultados estão divididos em duas partes, primeiro os comportamentos de grupo e reações individuais.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PT" dirty="0" smtClean="0"/>
          </a:p>
        </p:txBody>
      </p:sp>
      <p:sp>
        <p:nvSpPr>
          <p:cNvPr id="7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31370" y="1288077"/>
            <a:ext cx="9530047" cy="397032"/>
          </a:xfrm>
          <a:noFill/>
        </p:spPr>
        <p:txBody>
          <a:bodyPr wrap="square" rtlCol="0">
            <a:spAutoFit/>
          </a:bodyPr>
          <a:lstStyle/>
          <a:p>
            <a:r>
              <a:rPr lang="pt-PT" sz="2200" b="1" dirty="0" smtClean="0">
                <a:solidFill>
                  <a:srgbClr val="C00000"/>
                </a:solidFill>
                <a:latin typeface="Franklin Gothic Book"/>
              </a:rPr>
              <a:t>Resultados</a:t>
            </a:r>
            <a:endParaRPr lang="pt-PT" sz="2200" b="1" dirty="0">
              <a:solidFill>
                <a:srgbClr val="C00000"/>
              </a:solidFill>
              <a:latin typeface="Franklin Gothic Book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76297" y="2947108"/>
            <a:ext cx="6040191" cy="4308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200" b="1" cap="none" spc="0" dirty="0" err="1" smtClean="0">
                <a:ln w="0"/>
                <a:solidFill>
                  <a:srgbClr val="C00000"/>
                </a:solidFill>
                <a:latin typeface="Franklin Gothic Book" panose="020B0503020102020204" pitchFamily="34" charset="0"/>
              </a:rPr>
              <a:t>Comportamentos</a:t>
            </a:r>
            <a:r>
              <a:rPr lang="en-US" sz="2200" b="1" cap="none" spc="0" dirty="0" smtClean="0">
                <a:ln w="0"/>
                <a:solidFill>
                  <a:srgbClr val="C00000"/>
                </a:solidFill>
                <a:latin typeface="Franklin Gothic Book" panose="020B0503020102020204" pitchFamily="34" charset="0"/>
              </a:rPr>
              <a:t> de </a:t>
            </a:r>
            <a:r>
              <a:rPr lang="en-US" sz="2200" b="1" cap="none" spc="0" dirty="0" err="1" smtClean="0">
                <a:ln w="0"/>
                <a:solidFill>
                  <a:srgbClr val="C00000"/>
                </a:solidFill>
                <a:latin typeface="Franklin Gothic Book" panose="020B0503020102020204" pitchFamily="34" charset="0"/>
              </a:rPr>
              <a:t>grupo</a:t>
            </a:r>
            <a:endParaRPr lang="en-US" sz="2200" b="1" cap="none" spc="0" dirty="0">
              <a:ln w="0"/>
              <a:solidFill>
                <a:srgbClr val="C000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6670" y="3953814"/>
            <a:ext cx="994249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sz="1600" dirty="0" smtClean="0">
                <a:latin typeface="Franklin Gothic Book" panose="020B0503020102020204" pitchFamily="34" charset="0"/>
              </a:rPr>
              <a:t>Em </a:t>
            </a:r>
            <a:r>
              <a:rPr lang="pt-PT" sz="1600" dirty="0" err="1" smtClean="0">
                <a:latin typeface="Franklin Gothic Book" panose="020B0503020102020204" pitchFamily="34" charset="0"/>
              </a:rPr>
              <a:t>Stirling</a:t>
            </a:r>
            <a:r>
              <a:rPr lang="pt-PT" sz="1600" dirty="0" smtClean="0">
                <a:latin typeface="Franklin Gothic Book" panose="020B0503020102020204" pitchFamily="34" charset="0"/>
              </a:rPr>
              <a:t>, apenas os participantes que puderam aprender a ver os processos de trabalho dentro de si e dentro do microcosmo do workshop, eram capazes de controlar e alterar esse processo dentro das suas comunidades locais.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PT" sz="1600" dirty="0" smtClean="0">
              <a:latin typeface="Franklin Gothic Book" panose="020B0503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sz="1600" dirty="0" smtClean="0">
                <a:latin typeface="Franklin Gothic Book" panose="020B0503020102020204" pitchFamily="34" charset="0"/>
              </a:rPr>
              <a:t>Os participantes achavam que não era fácil criar a sua própria estrutura de autoridade formal.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PT" sz="1600" dirty="0" smtClean="0">
              <a:latin typeface="Franklin Gothic Book" panose="020B0503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sz="1600" dirty="0" smtClean="0">
                <a:latin typeface="Franklin Gothic Book" panose="020B0503020102020204" pitchFamily="34" charset="0"/>
              </a:rPr>
              <a:t>Sem autoridade formal, as relações de autoridade informal vieram ao de cima.</a:t>
            </a:r>
          </a:p>
          <a:p>
            <a:endParaRPr lang="pt-PT" sz="1600" dirty="0" smtClean="0">
              <a:latin typeface="Franklin Gothic Book" panose="020B0503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sz="1600" dirty="0" smtClean="0">
                <a:latin typeface="Franklin Gothic Book" panose="020B0503020102020204" pitchFamily="34" charset="0"/>
              </a:rPr>
              <a:t>“</a:t>
            </a:r>
            <a:r>
              <a:rPr lang="pt-PT" sz="1600" dirty="0" err="1" smtClean="0">
                <a:latin typeface="Franklin Gothic Book" panose="020B0503020102020204" pitchFamily="34" charset="0"/>
              </a:rPr>
              <a:t>The</a:t>
            </a:r>
            <a:r>
              <a:rPr lang="pt-PT" sz="1600" dirty="0" smtClean="0">
                <a:latin typeface="Franklin Gothic Book" panose="020B0503020102020204" pitchFamily="34" charset="0"/>
              </a:rPr>
              <a:t> </a:t>
            </a:r>
            <a:r>
              <a:rPr lang="pt-PT" sz="1600" dirty="0" err="1" smtClean="0">
                <a:latin typeface="Franklin Gothic Book" panose="020B0503020102020204" pitchFamily="34" charset="0"/>
              </a:rPr>
              <a:t>old</a:t>
            </a:r>
            <a:r>
              <a:rPr lang="pt-PT" sz="1600" dirty="0" smtClean="0">
                <a:latin typeface="Franklin Gothic Book" panose="020B0503020102020204" pitchFamily="34" charset="0"/>
              </a:rPr>
              <a:t> </a:t>
            </a:r>
            <a:r>
              <a:rPr lang="pt-PT" sz="1600" dirty="0" err="1" smtClean="0">
                <a:latin typeface="Franklin Gothic Book" panose="020B0503020102020204" pitchFamily="34" charset="0"/>
              </a:rPr>
              <a:t>dominated</a:t>
            </a:r>
            <a:r>
              <a:rPr lang="pt-PT" sz="1600" dirty="0" smtClean="0">
                <a:latin typeface="Franklin Gothic Book" panose="020B0503020102020204" pitchFamily="34" charset="0"/>
              </a:rPr>
              <a:t> </a:t>
            </a:r>
            <a:r>
              <a:rPr lang="pt-PT" sz="1600" dirty="0" err="1" smtClean="0">
                <a:latin typeface="Franklin Gothic Book" panose="020B0503020102020204" pitchFamily="34" charset="0"/>
              </a:rPr>
              <a:t>the</a:t>
            </a:r>
            <a:r>
              <a:rPr lang="pt-PT" sz="1600" dirty="0" smtClean="0">
                <a:latin typeface="Franklin Gothic Book" panose="020B0503020102020204" pitchFamily="34" charset="0"/>
              </a:rPr>
              <a:t> </a:t>
            </a:r>
            <a:r>
              <a:rPr lang="pt-PT" sz="1600" dirty="0" err="1" smtClean="0">
                <a:latin typeface="Franklin Gothic Book" panose="020B0503020102020204" pitchFamily="34" charset="0"/>
              </a:rPr>
              <a:t>young</a:t>
            </a:r>
            <a:r>
              <a:rPr lang="pt-PT" sz="1600" dirty="0" smtClean="0">
                <a:latin typeface="Franklin Gothic Book" panose="020B0503020102020204" pitchFamily="34" charset="0"/>
              </a:rPr>
              <a:t>; </a:t>
            </a:r>
            <a:r>
              <a:rPr lang="pt-PT" sz="1600" dirty="0" err="1" smtClean="0">
                <a:latin typeface="Franklin Gothic Book" panose="020B0503020102020204" pitchFamily="34" charset="0"/>
              </a:rPr>
              <a:t>men</a:t>
            </a:r>
            <a:r>
              <a:rPr lang="pt-PT" sz="1600" dirty="0" smtClean="0">
                <a:latin typeface="Franklin Gothic Book" panose="020B0503020102020204" pitchFamily="34" charset="0"/>
              </a:rPr>
              <a:t> </a:t>
            </a:r>
            <a:r>
              <a:rPr lang="pt-PT" sz="1600" dirty="0" err="1" smtClean="0">
                <a:latin typeface="Franklin Gothic Book" panose="020B0503020102020204" pitchFamily="34" charset="0"/>
              </a:rPr>
              <a:t>dominated</a:t>
            </a:r>
            <a:r>
              <a:rPr lang="pt-PT" sz="1600" dirty="0" smtClean="0">
                <a:latin typeface="Franklin Gothic Book" panose="020B0503020102020204" pitchFamily="34" charset="0"/>
              </a:rPr>
              <a:t> </a:t>
            </a:r>
            <a:r>
              <a:rPr lang="pt-PT" sz="1600" dirty="0" err="1" smtClean="0">
                <a:latin typeface="Franklin Gothic Book" panose="020B0503020102020204" pitchFamily="34" charset="0"/>
              </a:rPr>
              <a:t>women</a:t>
            </a:r>
            <a:r>
              <a:rPr lang="pt-PT" sz="1600" dirty="0" smtClean="0">
                <a:latin typeface="Franklin Gothic Book" panose="020B0503020102020204" pitchFamily="34" charset="0"/>
              </a:rPr>
              <a:t>; </a:t>
            </a:r>
            <a:r>
              <a:rPr lang="pt-PT" sz="1600" dirty="0" err="1" smtClean="0">
                <a:latin typeface="Franklin Gothic Book" panose="020B0503020102020204" pitchFamily="34" charset="0"/>
              </a:rPr>
              <a:t>the</a:t>
            </a:r>
            <a:r>
              <a:rPr lang="pt-PT" sz="1600" dirty="0" smtClean="0">
                <a:latin typeface="Franklin Gothic Book" panose="020B0503020102020204" pitchFamily="34" charset="0"/>
              </a:rPr>
              <a:t> verbal </a:t>
            </a:r>
            <a:r>
              <a:rPr lang="pt-PT" sz="1600" dirty="0" err="1" smtClean="0">
                <a:latin typeface="Franklin Gothic Book" panose="020B0503020102020204" pitchFamily="34" charset="0"/>
              </a:rPr>
              <a:t>dominated</a:t>
            </a:r>
            <a:r>
              <a:rPr lang="pt-PT" sz="1600" dirty="0" smtClean="0">
                <a:latin typeface="Franklin Gothic Book" panose="020B0503020102020204" pitchFamily="34" charset="0"/>
              </a:rPr>
              <a:t> </a:t>
            </a:r>
            <a:r>
              <a:rPr lang="pt-PT" sz="1600" dirty="0" err="1" smtClean="0">
                <a:latin typeface="Franklin Gothic Book" panose="020B0503020102020204" pitchFamily="34" charset="0"/>
              </a:rPr>
              <a:t>the</a:t>
            </a:r>
            <a:r>
              <a:rPr lang="pt-PT" sz="1600" dirty="0" smtClean="0">
                <a:latin typeface="Franklin Gothic Book" panose="020B0503020102020204" pitchFamily="34" charset="0"/>
              </a:rPr>
              <a:t> mute.”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278360228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03630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31370" y="1288077"/>
            <a:ext cx="9530047" cy="397032"/>
          </a:xfrm>
          <a:noFill/>
        </p:spPr>
        <p:txBody>
          <a:bodyPr wrap="square" rtlCol="0">
            <a:spAutoFit/>
          </a:bodyPr>
          <a:lstStyle/>
          <a:p>
            <a:r>
              <a:rPr lang="pt-PT" sz="2200" b="1" dirty="0" smtClean="0">
                <a:solidFill>
                  <a:srgbClr val="C00000"/>
                </a:solidFill>
                <a:latin typeface="Franklin Gothic Book"/>
              </a:rPr>
              <a:t>Comportamentos de grupo</a:t>
            </a:r>
            <a:endParaRPr lang="pt-PT" sz="2200" b="1" dirty="0">
              <a:solidFill>
                <a:srgbClr val="C00000"/>
              </a:solidFill>
              <a:latin typeface="Franklin Gothic Book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1370" y="2189409"/>
            <a:ext cx="1003264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sz="1600" dirty="0" smtClean="0">
                <a:latin typeface="Franklin Gothic Book" panose="020B0503020102020204" pitchFamily="34" charset="0"/>
              </a:rPr>
              <a:t>Os participantes tinham em comum com a maioria dos seus concidadãos pouco poder político formal.</a:t>
            </a:r>
          </a:p>
          <a:p>
            <a:endParaRPr lang="pt-PT" sz="1600" dirty="0" smtClean="0">
              <a:latin typeface="Franklin Gothic Book" panose="020B0503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sz="1600" dirty="0" smtClean="0">
                <a:latin typeface="Franklin Gothic Book" panose="020B0503020102020204" pitchFamily="34" charset="0"/>
              </a:rPr>
              <a:t>O </a:t>
            </a:r>
            <a:r>
              <a:rPr lang="pt-PT" sz="1600" dirty="0" err="1" smtClean="0">
                <a:latin typeface="Franklin Gothic Book" panose="020B0503020102020204" pitchFamily="34" charset="0"/>
              </a:rPr>
              <a:t>auto-conhecimento</a:t>
            </a:r>
            <a:r>
              <a:rPr lang="pt-PT" sz="1600" dirty="0" smtClean="0">
                <a:latin typeface="Franklin Gothic Book" panose="020B0503020102020204" pitchFamily="34" charset="0"/>
              </a:rPr>
              <a:t> sobre a autoridade, portanto, pode ser o passo inicial para descobrir formas através das quais as comunidades de Belfast poderia concebivelmente viverem juntos.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PT" sz="1600" dirty="0" smtClean="0">
              <a:latin typeface="Franklin Gothic Book" panose="020B0503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sz="1600" dirty="0" smtClean="0">
                <a:latin typeface="Franklin Gothic Book" panose="020B0503020102020204" pitchFamily="34" charset="0"/>
              </a:rPr>
              <a:t>Para além destas questões de autoridade e poder, os participantes tiveram de enfrentar o conflito e a maneira de como habitualmente lidar com isso.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PT" sz="1600" dirty="0" smtClean="0">
              <a:latin typeface="Franklin Gothic Book" panose="020B0503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sz="1600" dirty="0" smtClean="0">
                <a:latin typeface="Franklin Gothic Book" panose="020B0503020102020204" pitchFamily="34" charset="0"/>
              </a:rPr>
              <a:t>Uma </a:t>
            </a:r>
            <a:r>
              <a:rPr lang="pt-PT" sz="1600" dirty="0">
                <a:latin typeface="Franklin Gothic Book" panose="020B0503020102020204" pitchFamily="34" charset="0"/>
              </a:rPr>
              <a:t>maneira de lidar com o conflito foi </a:t>
            </a:r>
            <a:r>
              <a:rPr lang="pt-PT" sz="1600" dirty="0" smtClean="0">
                <a:latin typeface="Franklin Gothic Book" panose="020B0503020102020204" pitchFamily="34" charset="0"/>
              </a:rPr>
              <a:t>exteriorizar </a:t>
            </a:r>
            <a:r>
              <a:rPr lang="pt-PT" sz="1600" dirty="0">
                <a:latin typeface="Franklin Gothic Book" panose="020B0503020102020204" pitchFamily="34" charset="0"/>
              </a:rPr>
              <a:t>a </a:t>
            </a:r>
            <a:r>
              <a:rPr lang="pt-PT" sz="1600" dirty="0" smtClean="0">
                <a:latin typeface="Franklin Gothic Book" panose="020B0503020102020204" pitchFamily="34" charset="0"/>
              </a:rPr>
              <a:t>responsabilidade.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PT" sz="1600" dirty="0" smtClean="0">
              <a:latin typeface="Franklin Gothic Book" panose="020B05030201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PT" sz="1600" dirty="0">
                <a:latin typeface="Franklin Gothic Book" panose="020B0503020102020204" pitchFamily="34" charset="0"/>
              </a:rPr>
              <a:t>Além de autoridade e de conflito, os participantes tiveram que enfrentar a lealdade de grupo, identidade e </a:t>
            </a:r>
            <a:r>
              <a:rPr lang="pt-PT" sz="1600" dirty="0" smtClean="0">
                <a:latin typeface="Franklin Gothic Book" panose="020B0503020102020204" pitchFamily="34" charset="0"/>
              </a:rPr>
              <a:t>fronteiras.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t-PT" sz="1600" dirty="0" smtClean="0">
              <a:latin typeface="Franklin Gothic Book" panose="020B0503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sz="1600" dirty="0">
                <a:latin typeface="Franklin Gothic Book" panose="020B0503020102020204" pitchFamily="34" charset="0"/>
              </a:rPr>
              <a:t>O workshop tentou </a:t>
            </a:r>
            <a:r>
              <a:rPr lang="pt-PT" sz="1600" dirty="0" smtClean="0">
                <a:latin typeface="Franklin Gothic Book" panose="020B0503020102020204" pitchFamily="34" charset="0"/>
              </a:rPr>
              <a:t>também ajudar </a:t>
            </a:r>
            <a:r>
              <a:rPr lang="pt-PT" sz="1600" dirty="0">
                <a:latin typeface="Franklin Gothic Book" panose="020B0503020102020204" pitchFamily="34" charset="0"/>
              </a:rPr>
              <a:t>os participantes a desenvolver projetos entre </a:t>
            </a:r>
            <a:r>
              <a:rPr lang="pt-PT" sz="1600" dirty="0" smtClean="0">
                <a:latin typeface="Franklin Gothic Book" panose="020B0503020102020204" pitchFamily="34" charset="0"/>
              </a:rPr>
              <a:t>si, para que depois  pudessem serem capazes </a:t>
            </a:r>
            <a:r>
              <a:rPr lang="pt-PT" sz="1600" dirty="0">
                <a:latin typeface="Franklin Gothic Book" panose="020B0503020102020204" pitchFamily="34" charset="0"/>
              </a:rPr>
              <a:t>de implementar </a:t>
            </a:r>
            <a:r>
              <a:rPr lang="pt-PT" sz="1600" dirty="0" smtClean="0">
                <a:latin typeface="Franklin Gothic Book" panose="020B0503020102020204" pitchFamily="34" charset="0"/>
              </a:rPr>
              <a:t>em </a:t>
            </a:r>
            <a:r>
              <a:rPr lang="pt-PT" sz="1600" dirty="0">
                <a:latin typeface="Franklin Gothic Book" panose="020B0503020102020204" pitchFamily="34" charset="0"/>
              </a:rPr>
              <a:t>Belfast.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t-PT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305765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3"/>
          </p:nvPr>
        </p:nvSpPr>
        <p:spPr>
          <a:xfrm>
            <a:off x="398504" y="2266196"/>
            <a:ext cx="11239579" cy="416524"/>
          </a:xfr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dirty="0" smtClean="0">
                <a:cs typeface="Times New Roman" panose="02020603050405020304" pitchFamily="18" charset="0"/>
              </a:rPr>
              <a:t>No Workshop a aprendizagem surgiu sob pressão e stress.</a:t>
            </a:r>
            <a:endParaRPr lang="pt-PT" dirty="0"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98504" y="2971419"/>
            <a:ext cx="1043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PT" sz="1600" dirty="0" smtClean="0">
                <a:latin typeface="Franklin Gothic Book" panose="020B0503020102020204" pitchFamily="34" charset="0"/>
                <a:cs typeface="Times New Roman" panose="02020603050405020304" pitchFamily="18" charset="0"/>
              </a:rPr>
              <a:t>O Workshop foi um pouco doloroso, alguns dos participantes disseram que havia alguma desorientação, especialmente durante a parte do Modelo </a:t>
            </a:r>
            <a:r>
              <a:rPr lang="pt-PT" sz="1600" dirty="0" err="1" smtClean="0">
                <a:latin typeface="Franklin Gothic Book" panose="020B0503020102020204" pitchFamily="34" charset="0"/>
                <a:cs typeface="Times New Roman" panose="02020603050405020304" pitchFamily="18" charset="0"/>
              </a:rPr>
              <a:t>Tavistock</a:t>
            </a:r>
            <a:r>
              <a:rPr lang="pt-PT" sz="1600" dirty="0">
                <a:latin typeface="Franklin Gothic Book" panose="020B050302010202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98504" y="3844893"/>
            <a:ext cx="11239579" cy="830997"/>
          </a:xfrm>
          <a:prstGeom prst="rect">
            <a:avLst/>
          </a:prstGeom>
          <a:noFill/>
        </p:spPr>
        <p:txBody>
          <a:bodyPr vert="horz" wrap="square" lIns="72000" tIns="45720" rIns="91440" bIns="45720" rtlCol="0" anchor="t" anchorCtr="0">
            <a:spAutoFit/>
          </a:bodyPr>
          <a:lstStyle>
            <a:lvl1pPr marL="285750" indent="-285750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b="0" baseline="0">
                <a:latin typeface="Franklin Gothic Book"/>
                <a:cs typeface="Times New Roman" panose="02020603050405020304" pitchFamily="18" charset="0"/>
              </a:defRPr>
            </a:lvl1pPr>
            <a:lvl2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buFont typeface="Wingdings" panose="05000000000000000000" pitchFamily="2" charset="2"/>
              <a:buChar char="Ø"/>
            </a:pPr>
            <a:r>
              <a:rPr lang="pt-PT" sz="1600" dirty="0">
                <a:latin typeface="Franklin Gothic Book" panose="020B0503020102020204" pitchFamily="34" charset="0"/>
              </a:rPr>
              <a:t>Vários participantes relataram um novo sentimento de confiança pessoal duramente </a:t>
            </a:r>
            <a:r>
              <a:rPr lang="pt-PT" sz="1600" dirty="0" smtClean="0">
                <a:latin typeface="Franklin Gothic Book" panose="020B0503020102020204" pitchFamily="34" charset="0"/>
              </a:rPr>
              <a:t>conquistada, </a:t>
            </a:r>
            <a:r>
              <a:rPr lang="pt-PT" sz="1600" dirty="0">
                <a:latin typeface="Franklin Gothic Book" panose="020B0503020102020204" pitchFamily="34" charset="0"/>
              </a:rPr>
              <a:t>outros </a:t>
            </a:r>
            <a:r>
              <a:rPr lang="pt-PT" sz="1600" dirty="0" smtClean="0">
                <a:latin typeface="Franklin Gothic Book" panose="020B0503020102020204" pitchFamily="34" charset="0"/>
              </a:rPr>
              <a:t>olharam </a:t>
            </a:r>
            <a:r>
              <a:rPr lang="pt-PT" sz="1600" dirty="0">
                <a:latin typeface="Franklin Gothic Book" panose="020B0503020102020204" pitchFamily="34" charset="0"/>
              </a:rPr>
              <a:t>para o aumento </a:t>
            </a:r>
            <a:r>
              <a:rPr lang="pt-PT" sz="1600" dirty="0" smtClean="0">
                <a:latin typeface="Franklin Gothic Book" panose="020B0503020102020204" pitchFamily="34" charset="0"/>
              </a:rPr>
              <a:t>da sua </a:t>
            </a:r>
            <a:r>
              <a:rPr lang="pt-PT" sz="1600" dirty="0">
                <a:latin typeface="Franklin Gothic Book" panose="020B0503020102020204" pitchFamily="34" charset="0"/>
              </a:rPr>
              <a:t>competência profissional , assim como alguns ficaram surpresos com </a:t>
            </a:r>
            <a:r>
              <a:rPr lang="pt-PT" sz="1600" dirty="0" smtClean="0">
                <a:latin typeface="Franklin Gothic Book" panose="020B0503020102020204" pitchFamily="34" charset="0"/>
              </a:rPr>
              <a:t>as suas fraquezas.</a:t>
            </a:r>
            <a:endParaRPr lang="pt-PT" sz="1600" dirty="0">
              <a:latin typeface="Franklin Gothic Book" panose="020B0503020102020204" pitchFamily="34" charset="0"/>
            </a:endParaRPr>
          </a:p>
        </p:txBody>
      </p:sp>
      <p:sp>
        <p:nvSpPr>
          <p:cNvPr id="9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31370" y="1288077"/>
            <a:ext cx="9530047" cy="397032"/>
          </a:xfrm>
          <a:noFill/>
        </p:spPr>
        <p:txBody>
          <a:bodyPr wrap="square" rtlCol="0">
            <a:spAutoFit/>
          </a:bodyPr>
          <a:lstStyle/>
          <a:p>
            <a:r>
              <a:rPr lang="pt-PT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Reações individuais</a:t>
            </a:r>
            <a:endParaRPr lang="pt-PT" sz="2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296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O </a:t>
            </a:r>
            <a:r>
              <a:rPr lang="en-US" dirty="0" err="1" smtClean="0"/>
              <a:t>que</a:t>
            </a:r>
            <a:r>
              <a:rPr lang="en-US" dirty="0" smtClean="0"/>
              <a:t> é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aconteceu</a:t>
            </a:r>
            <a:r>
              <a:rPr lang="en-US" dirty="0" smtClean="0"/>
              <a:t> </a:t>
            </a:r>
            <a:r>
              <a:rPr lang="en-US" dirty="0" err="1" smtClean="0"/>
              <a:t>aos</a:t>
            </a:r>
            <a:r>
              <a:rPr lang="en-US" dirty="0" smtClean="0"/>
              <a:t> </a:t>
            </a:r>
            <a:r>
              <a:rPr lang="en-US" dirty="0" err="1" smtClean="0"/>
              <a:t>participantes</a:t>
            </a:r>
            <a:r>
              <a:rPr lang="en-US" dirty="0" smtClean="0"/>
              <a:t> </a:t>
            </a: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voltaram</a:t>
            </a:r>
            <a:r>
              <a:rPr lang="en-US" dirty="0" smtClean="0"/>
              <a:t> para Belfast? 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dirty="0" smtClean="0"/>
              <a:t>Beneficiaram</a:t>
            </a:r>
            <a:r>
              <a:rPr lang="en-US" dirty="0" smtClean="0"/>
              <a:t> de </a:t>
            </a:r>
            <a:r>
              <a:rPr lang="en-US" dirty="0" err="1" smtClean="0"/>
              <a:t>alguma</a:t>
            </a:r>
            <a:r>
              <a:rPr lang="en-US" dirty="0" smtClean="0"/>
              <a:t> forma com 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aprenderam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Stirling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err="1" smtClean="0"/>
              <a:t>Será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foram</a:t>
            </a:r>
            <a:r>
              <a:rPr lang="en-US" dirty="0" smtClean="0"/>
              <a:t> </a:t>
            </a:r>
            <a:r>
              <a:rPr lang="en-US" dirty="0" err="1" smtClean="0"/>
              <a:t>capazes</a:t>
            </a:r>
            <a:r>
              <a:rPr lang="en-US" dirty="0" smtClean="0"/>
              <a:t> de </a:t>
            </a:r>
            <a:r>
              <a:rPr lang="en-US" dirty="0" err="1" smtClean="0"/>
              <a:t>formular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planos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tinham</a:t>
            </a:r>
            <a:r>
              <a:rPr lang="en-US" dirty="0" smtClean="0"/>
              <a:t> </a:t>
            </a:r>
            <a:r>
              <a:rPr lang="en-US" dirty="0" err="1" smtClean="0"/>
              <a:t>formulado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pt-P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sz="2200" b="1" dirty="0" smtClean="0"/>
              <a:t>Conclusão</a:t>
            </a:r>
            <a:endParaRPr lang="pt-PT" sz="2200" b="1" dirty="0"/>
          </a:p>
        </p:txBody>
      </p:sp>
    </p:spTree>
    <p:extLst>
      <p:ext uri="{BB962C8B-B14F-4D97-AF65-F5344CB8AC3E}">
        <p14:creationId xmlns:p14="http://schemas.microsoft.com/office/powerpoint/2010/main" xmlns="" val="25451769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3"/>
          </p:nvPr>
        </p:nvSpPr>
        <p:spPr>
          <a:xfrm>
            <a:off x="476211" y="2060848"/>
            <a:ext cx="11239579" cy="4636166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dirty="0"/>
              <a:t>Os resultados e as conclusões deste estudo e destas dinâmicas são </a:t>
            </a:r>
            <a:r>
              <a:rPr lang="pt-PT" dirty="0" smtClean="0"/>
              <a:t>inconclusivas.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dirty="0" smtClean="0"/>
              <a:t>Deputados descontentes têm fornecido relatórios desfragmentados.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dirty="0" smtClean="0"/>
              <a:t>Dois participantes desta experiência atacaram publicamente na imprensa de Belfast e que meia dúzia contra atacou no mesmo jornal e elogiou o Workshop.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dirty="0" smtClean="0"/>
              <a:t>Cidadãos pediram mais </a:t>
            </a:r>
            <a:r>
              <a:rPr lang="pt-PT" dirty="0"/>
              <a:t>uma vez para os protestantes e católicos </a:t>
            </a:r>
            <a:r>
              <a:rPr lang="pt-PT" dirty="0" smtClean="0"/>
              <a:t>reunirem pacificamente </a:t>
            </a:r>
            <a:r>
              <a:rPr lang="pt-PT" dirty="0"/>
              <a:t>na Escócia e </a:t>
            </a:r>
            <a:r>
              <a:rPr lang="pt-PT" dirty="0" smtClean="0"/>
              <a:t> </a:t>
            </a:r>
            <a:r>
              <a:rPr lang="pt-PT" dirty="0"/>
              <a:t>interagiam mais ou menos como tínhamos </a:t>
            </a:r>
            <a:r>
              <a:rPr lang="pt-PT" dirty="0" smtClean="0"/>
              <a:t>planeado com antecedência.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dirty="0" smtClean="0"/>
              <a:t>Adquiriram experiência adicional que pode ser transferido para outras situações.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dirty="0" smtClean="0"/>
              <a:t>Tem </a:t>
            </a:r>
            <a:r>
              <a:rPr lang="pt-PT" dirty="0"/>
              <a:t>sido praticamente impossível para os </a:t>
            </a:r>
            <a:r>
              <a:rPr lang="pt-PT" dirty="0" smtClean="0"/>
              <a:t>participantes </a:t>
            </a:r>
            <a:r>
              <a:rPr lang="pt-PT" dirty="0"/>
              <a:t>apreciar no início da conexão relevante entre as sessões de ensino ou </a:t>
            </a:r>
            <a:r>
              <a:rPr lang="pt-PT" dirty="0" smtClean="0"/>
              <a:t>formação</a:t>
            </a:r>
            <a:r>
              <a:rPr lang="pt-PT" dirty="0"/>
              <a:t> </a:t>
            </a:r>
            <a:r>
              <a:rPr lang="pt-PT" dirty="0" smtClean="0"/>
              <a:t>e os </a:t>
            </a:r>
            <a:r>
              <a:rPr lang="pt-PT" dirty="0"/>
              <a:t>os conflitos </a:t>
            </a:r>
            <a:r>
              <a:rPr lang="pt-PT" dirty="0" smtClean="0"/>
              <a:t>sociais que se juntaram.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dirty="0" smtClean="0"/>
              <a:t>Planeamento de grupos introdutórios </a:t>
            </a:r>
            <a:r>
              <a:rPr lang="pt-PT" dirty="0"/>
              <a:t>para que os participantes </a:t>
            </a:r>
            <a:r>
              <a:rPr lang="pt-PT" dirty="0" smtClean="0"/>
              <a:t>tenham </a:t>
            </a:r>
            <a:r>
              <a:rPr lang="pt-PT" dirty="0"/>
              <a:t>uma oportunidade para descarregar o papel de católico ou protestante.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sz="2200" b="1" dirty="0" smtClean="0"/>
              <a:t>Conclusão </a:t>
            </a:r>
          </a:p>
        </p:txBody>
      </p:sp>
    </p:spTree>
    <p:extLst>
      <p:ext uri="{BB962C8B-B14F-4D97-AF65-F5344CB8AC3E}">
        <p14:creationId xmlns:p14="http://schemas.microsoft.com/office/powerpoint/2010/main" xmlns="" val="6038964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3"/>
          </p:nvPr>
        </p:nvSpPr>
        <p:spPr>
          <a:xfrm>
            <a:off x="476211" y="2060848"/>
            <a:ext cx="11239579" cy="4494498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dirty="0" smtClean="0"/>
              <a:t>Acusação mais perturbadora foi de estarem a usar as pessoas como cobaias.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dirty="0" smtClean="0"/>
              <a:t>Comunidade complexa: Dependente com preparação oral intensiva aos deputados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dirty="0" smtClean="0"/>
              <a:t> Processo de escolha dos participantes com defeito: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PT" sz="16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As informações foram perdidas em ambos intercâmbios.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dirty="0" smtClean="0"/>
              <a:t>Tornou-se duvidoso que o </a:t>
            </a:r>
            <a:r>
              <a:rPr lang="pt-PT" dirty="0"/>
              <a:t>"consentimento informado", em seu sentido mais amplo poderia ter sido possível </a:t>
            </a:r>
            <a:r>
              <a:rPr lang="pt-PT" dirty="0" smtClean="0"/>
              <a:t>no Workshop.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dirty="0" smtClean="0"/>
              <a:t>Problema: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PT" sz="16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 O Uso de Intermediários – Delegados e a falta da educação extensiva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dirty="0" smtClean="0"/>
              <a:t>Terão </a:t>
            </a:r>
            <a:r>
              <a:rPr lang="pt-PT" dirty="0"/>
              <a:t>de reconhecer </a:t>
            </a:r>
            <a:r>
              <a:rPr lang="pt-PT" dirty="0" smtClean="0"/>
              <a:t>a posição </a:t>
            </a:r>
            <a:r>
              <a:rPr lang="pt-PT" dirty="0"/>
              <a:t>política extrema </a:t>
            </a:r>
            <a:r>
              <a:rPr lang="pt-PT" dirty="0" smtClean="0"/>
              <a:t>legítima. </a:t>
            </a:r>
            <a:r>
              <a:rPr lang="pt-PT" dirty="0"/>
              <a:t>Deve trazer </a:t>
            </a:r>
            <a:r>
              <a:rPr lang="pt-PT" dirty="0" smtClean="0"/>
              <a:t>os seus </a:t>
            </a:r>
            <a:r>
              <a:rPr lang="pt-PT" dirty="0"/>
              <a:t>expoentes não apenas na política, mas em posições ocasionais de </a:t>
            </a:r>
            <a:r>
              <a:rPr lang="pt-PT" dirty="0" smtClean="0"/>
              <a:t>autoridade, </a:t>
            </a:r>
            <a:r>
              <a:rPr lang="pt-PT" dirty="0"/>
              <a:t>onde podem atuar diretamente e abertamente sobre e com as </a:t>
            </a:r>
            <a:r>
              <a:rPr lang="pt-PT" dirty="0" smtClean="0"/>
              <a:t>pessoas centristas </a:t>
            </a:r>
            <a:r>
              <a:rPr lang="pt-PT" dirty="0"/>
              <a:t>de boa </a:t>
            </a:r>
            <a:r>
              <a:rPr lang="pt-PT" dirty="0" smtClean="0"/>
              <a:t>vontade.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sz="2200" b="1" dirty="0" smtClean="0"/>
              <a:t>Conclusão</a:t>
            </a:r>
            <a:endParaRPr lang="pt-PT" sz="2200" b="1" dirty="0"/>
          </a:p>
        </p:txBody>
      </p:sp>
    </p:spTree>
    <p:extLst>
      <p:ext uri="{BB962C8B-B14F-4D97-AF65-F5344CB8AC3E}">
        <p14:creationId xmlns:p14="http://schemas.microsoft.com/office/powerpoint/2010/main" xmlns="" val="34081054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3653" y="1101335"/>
            <a:ext cx="8777023" cy="1989596"/>
          </a:xfrm>
        </p:spPr>
        <p:txBody>
          <a:bodyPr>
            <a:normAutofit/>
          </a:bodyPr>
          <a:lstStyle/>
          <a:p>
            <a:pPr algn="ctr"/>
            <a:r>
              <a:rPr lang="pt-PT" sz="3000" b="1" dirty="0" smtClean="0"/>
              <a:t>Dinâmica – Jogo das Cores</a:t>
            </a:r>
            <a:endParaRPr lang="pt-PT" sz="3000" b="1" dirty="0"/>
          </a:p>
        </p:txBody>
      </p:sp>
      <p:sp>
        <p:nvSpPr>
          <p:cNvPr id="4" name="Oval 3"/>
          <p:cNvSpPr/>
          <p:nvPr/>
        </p:nvSpPr>
        <p:spPr>
          <a:xfrm>
            <a:off x="2202287" y="3591060"/>
            <a:ext cx="2562896" cy="225380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Oval 4"/>
          <p:cNvSpPr/>
          <p:nvPr/>
        </p:nvSpPr>
        <p:spPr>
          <a:xfrm>
            <a:off x="7892602" y="3591060"/>
            <a:ext cx="2562896" cy="225380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581001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sz="1200" dirty="0"/>
              <a:t>http://www.matildemelo.com.br/index.php?mode=artigo&amp;id=162</a:t>
            </a:r>
          </a:p>
        </p:txBody>
      </p:sp>
    </p:spTree>
    <p:extLst>
      <p:ext uri="{BB962C8B-B14F-4D97-AF65-F5344CB8AC3E}">
        <p14:creationId xmlns:p14="http://schemas.microsoft.com/office/powerpoint/2010/main" xmlns="" val="1932977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3"/>
          </p:nvPr>
        </p:nvSpPr>
        <p:spPr>
          <a:xfrm>
            <a:off x="476211" y="2060848"/>
            <a:ext cx="11239579" cy="4275558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dirty="0" smtClean="0"/>
              <a:t>Conflito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PT" dirty="0" smtClean="0"/>
              <a:t>Método Utilizado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PT" dirty="0" smtClean="0"/>
              <a:t>Desenvolvimento e Implementação do Workshop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PT" dirty="0" smtClean="0"/>
              <a:t>Workshop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PT" dirty="0" smtClean="0"/>
              <a:t>Resultados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PT" dirty="0" smtClean="0"/>
              <a:t>Comportamentos de grupo: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PT" sz="16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Reações Individuais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PT" dirty="0" smtClean="0"/>
              <a:t>Conclusão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PT" dirty="0" smtClean="0"/>
              <a:t>Dinâmica </a:t>
            </a:r>
            <a:endParaRPr lang="pt-P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sz="2200" b="1" dirty="0" smtClean="0"/>
              <a:t>Estrutura </a:t>
            </a:r>
            <a:endParaRPr lang="pt-PT" sz="2200" b="1" dirty="0"/>
          </a:p>
        </p:txBody>
      </p:sp>
    </p:spTree>
    <p:extLst>
      <p:ext uri="{BB962C8B-B14F-4D97-AF65-F5344CB8AC3E}">
        <p14:creationId xmlns:p14="http://schemas.microsoft.com/office/powerpoint/2010/main" xmlns="" val="2285113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3"/>
          </p:nvPr>
        </p:nvSpPr>
        <p:spPr>
          <a:xfrm>
            <a:off x="476211" y="2060848"/>
            <a:ext cx="11239579" cy="4797152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dirty="0" smtClean="0"/>
              <a:t>O Workshop de Belfast: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PT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PT" sz="16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56 Católicos e Protestantes de Belfast em Agosto de 1972</a:t>
            </a:r>
          </a:p>
          <a:p>
            <a:pPr lvl="1"/>
            <a:endParaRPr lang="pt-PT" sz="1600" dirty="0" smtClean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PT" sz="16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Projeto de intervenção em que combinavam o Modelo </a:t>
            </a:r>
            <a:r>
              <a:rPr lang="pt-PT" sz="1600" i="1" dirty="0" err="1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Tavistock</a:t>
            </a:r>
            <a:r>
              <a:rPr lang="pt-PT" sz="1600" i="1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 </a:t>
            </a:r>
            <a:r>
              <a:rPr lang="pt-PT" sz="16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e as abordagens dinâmicas de grupo do Laboratório Nacional de Formação</a:t>
            </a:r>
          </a:p>
          <a:p>
            <a:pPr lvl="1"/>
            <a:endParaRPr lang="pt-PT" sz="1600" dirty="0" smtClean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PT" sz="16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Equipa de cientistas sociais Americanos tentaram ajudar os 56 participantes de forma a compreenderem sobre o seu comportamento em grupos organizados para melhorar a situação na Irlanda do Norte. </a:t>
            </a:r>
          </a:p>
          <a:p>
            <a:pPr lvl="1"/>
            <a:endParaRPr lang="pt-PT" sz="1600" dirty="0" smtClean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PT" sz="16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Ambiente protegido onde os grupos de ideologias diferentes pudessem cooperar entre as comunidades e que mais tarde poderão ser implementadas em Belfast.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PT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sz="2200" b="1" dirty="0" smtClean="0"/>
              <a:t>Introdução </a:t>
            </a:r>
            <a:endParaRPr lang="pt-PT" sz="2200" b="1" dirty="0"/>
          </a:p>
        </p:txBody>
      </p:sp>
    </p:spTree>
    <p:extLst>
      <p:ext uri="{BB962C8B-B14F-4D97-AF65-F5344CB8AC3E}">
        <p14:creationId xmlns:p14="http://schemas.microsoft.com/office/powerpoint/2010/main" xmlns="" val="2869260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3"/>
          </p:nvPr>
        </p:nvSpPr>
        <p:spPr>
          <a:xfrm>
            <a:off x="476211" y="2060848"/>
            <a:ext cx="11239579" cy="4365710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dirty="0"/>
              <a:t>C</a:t>
            </a:r>
            <a:r>
              <a:rPr lang="pt-PT" dirty="0" smtClean="0"/>
              <a:t>onflito </a:t>
            </a:r>
            <a:r>
              <a:rPr lang="pt-PT" dirty="0"/>
              <a:t>na Irlanda do </a:t>
            </a:r>
            <a:r>
              <a:rPr lang="pt-PT" dirty="0" smtClean="0"/>
              <a:t>Norte, de um lado maioria protestante, do outro minoria católica.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PT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dirty="0" smtClean="0"/>
              <a:t>Sociedade </a:t>
            </a:r>
            <a:r>
              <a:rPr lang="pt-PT" dirty="0"/>
              <a:t>dividida por uma dicotomia </a:t>
            </a:r>
            <a:r>
              <a:rPr lang="pt-PT" dirty="0" smtClean="0"/>
              <a:t>cumulativa </a:t>
            </a:r>
            <a:r>
              <a:rPr lang="pt-PT" dirty="0"/>
              <a:t>envolvendo religião, política, cultura </a:t>
            </a:r>
            <a:r>
              <a:rPr lang="pt-PT" dirty="0" smtClean="0"/>
              <a:t>e história.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PT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dirty="0" smtClean="0"/>
              <a:t>Conflito iniciou na primeira metade dos anos 60, mas apesar disso nunca foi uma guerra declarada.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PT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dirty="0" smtClean="0"/>
              <a:t>Conflito teve o seu “auge” em 1972, no dia 30 de Janeiro, que ficou conhecido pelo </a:t>
            </a:r>
            <a:r>
              <a:rPr lang="pt-PT" i="1" dirty="0" err="1" smtClean="0"/>
              <a:t>Bloody</a:t>
            </a:r>
            <a:r>
              <a:rPr lang="pt-PT" i="1" dirty="0" smtClean="0"/>
              <a:t> </a:t>
            </a:r>
            <a:r>
              <a:rPr lang="pt-PT" i="1" dirty="0" err="1" smtClean="0"/>
              <a:t>Sunday</a:t>
            </a:r>
            <a:r>
              <a:rPr lang="pt-PT" i="1" dirty="0" smtClean="0"/>
              <a:t>, </a:t>
            </a:r>
            <a:r>
              <a:rPr lang="pt-PT" dirty="0" smtClean="0"/>
              <a:t>quando soldados britânicos mataram 14 católicos que participavam numa manifestação.</a:t>
            </a:r>
            <a:endParaRPr lang="pt-PT" i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PT" dirty="0" smtClean="0"/>
          </a:p>
          <a:p>
            <a:endParaRPr lang="pt-P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sz="2200" b="1" dirty="0" smtClean="0"/>
              <a:t>Conflito</a:t>
            </a:r>
            <a:endParaRPr lang="pt-PT" sz="2200" b="1" dirty="0"/>
          </a:p>
        </p:txBody>
      </p:sp>
    </p:spTree>
    <p:extLst>
      <p:ext uri="{BB962C8B-B14F-4D97-AF65-F5344CB8AC3E}">
        <p14:creationId xmlns:p14="http://schemas.microsoft.com/office/powerpoint/2010/main" xmlns="" val="63159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3"/>
          </p:nvPr>
        </p:nvSpPr>
        <p:spPr>
          <a:xfrm>
            <a:off x="476211" y="2060847"/>
            <a:ext cx="11239579" cy="4906623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sz="1700" dirty="0" smtClean="0"/>
              <a:t>IRA – Exército Republicano Irlandês, grupo paramilitar católico que pretendia a separação do Reino Unido e aproximação com a Irlanda.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PT" sz="17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sz="1700" dirty="0" smtClean="0"/>
              <a:t>Visível </a:t>
            </a:r>
            <a:r>
              <a:rPr lang="pt-PT" sz="1700" dirty="0"/>
              <a:t>na divisão do exército republicano irlandês em fações oficiais e provisórias e facilmente rivalizava com os protestantes em fervor e </a:t>
            </a:r>
            <a:r>
              <a:rPr lang="pt-PT" sz="1700" dirty="0" smtClean="0"/>
              <a:t>complexidade.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PT" sz="17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sz="1700" dirty="0"/>
              <a:t>Divisão de classes sociais atravessam as divisões religiosas e refletem a economia industrializada a que Irlanda do Norte pertence.</a:t>
            </a:r>
          </a:p>
          <a:p>
            <a:endParaRPr lang="pt-PT" sz="17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sz="1700" dirty="0" smtClean="0"/>
              <a:t>Nos </a:t>
            </a:r>
            <a:r>
              <a:rPr lang="pt-PT" sz="1700" dirty="0"/>
              <a:t>18 meses entre o momento em que pensaram seriamente sobre a Irlanda do Norte e da data efetiva do workshop, o nível da frequência da violência aumentou </a:t>
            </a:r>
            <a:r>
              <a:rPr lang="pt-PT" sz="1700" dirty="0" smtClean="0"/>
              <a:t>acentuadamente.</a:t>
            </a:r>
            <a:endParaRPr lang="pt-PT" sz="1700" dirty="0"/>
          </a:p>
          <a:p>
            <a:r>
              <a:rPr lang="pt-PT" dirty="0" smtClean="0"/>
              <a:t>.</a:t>
            </a:r>
          </a:p>
          <a:p>
            <a:endParaRPr lang="pt-P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sz="2200" b="1" dirty="0" smtClean="0"/>
              <a:t>Conflito</a:t>
            </a:r>
            <a:endParaRPr lang="pt-PT" sz="2200" b="1" dirty="0"/>
          </a:p>
        </p:txBody>
      </p:sp>
    </p:spTree>
    <p:extLst>
      <p:ext uri="{BB962C8B-B14F-4D97-AF65-F5344CB8AC3E}">
        <p14:creationId xmlns:p14="http://schemas.microsoft.com/office/powerpoint/2010/main" xmlns="" val="11678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31370" y="1288077"/>
            <a:ext cx="9530047" cy="397032"/>
          </a:xfrm>
          <a:noFill/>
        </p:spPr>
        <p:txBody>
          <a:bodyPr wrap="square" rtlCol="0">
            <a:spAutoFit/>
          </a:bodyPr>
          <a:lstStyle/>
          <a:p>
            <a:r>
              <a:rPr lang="pt-PT" sz="2200" b="1" dirty="0" smtClean="0">
                <a:solidFill>
                  <a:srgbClr val="C00000"/>
                </a:solidFill>
                <a:latin typeface="Franklin Gothic Book"/>
              </a:rPr>
              <a:t>Método</a:t>
            </a:r>
            <a:endParaRPr lang="pt-PT" sz="2200" b="1" dirty="0">
              <a:solidFill>
                <a:srgbClr val="C00000"/>
              </a:solidFill>
              <a:latin typeface="Franklin Gothic Book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4846320" y="5734597"/>
            <a:ext cx="2403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endParaRPr lang="pt-PT" dirty="0"/>
          </a:p>
        </p:txBody>
      </p:sp>
      <p:sp>
        <p:nvSpPr>
          <p:cNvPr id="2" name="CaixaDeTexto 1"/>
          <p:cNvSpPr txBox="1"/>
          <p:nvPr/>
        </p:nvSpPr>
        <p:spPr>
          <a:xfrm>
            <a:off x="570016" y="2066306"/>
            <a:ext cx="10877797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1600" dirty="0" err="1" smtClean="0">
                <a:latin typeface="Franklin Gothic Book" panose="020B0503020102020204" pitchFamily="34" charset="0"/>
              </a:rPr>
              <a:t>Em</a:t>
            </a:r>
            <a:r>
              <a:rPr lang="es-ES" sz="1600" dirty="0" smtClean="0">
                <a:latin typeface="Franklin Gothic Book" panose="020B0503020102020204" pitchFamily="34" charset="0"/>
              </a:rPr>
              <a:t> </a:t>
            </a:r>
            <a:r>
              <a:rPr lang="es-ES" sz="1600" dirty="0" err="1" smtClean="0">
                <a:latin typeface="Franklin Gothic Book" panose="020B0503020102020204" pitchFamily="34" charset="0"/>
              </a:rPr>
              <a:t>Junho</a:t>
            </a:r>
            <a:r>
              <a:rPr lang="es-ES" sz="1600" dirty="0" smtClean="0">
                <a:latin typeface="Franklin Gothic Book" panose="020B0503020102020204" pitchFamily="34" charset="0"/>
              </a:rPr>
              <a:t> de 1971, os autores </a:t>
            </a:r>
            <a:r>
              <a:rPr lang="es-ES" sz="1600" dirty="0" err="1" smtClean="0">
                <a:latin typeface="Franklin Gothic Book" panose="020B0503020102020204" pitchFamily="34" charset="0"/>
              </a:rPr>
              <a:t>viajaram</a:t>
            </a:r>
            <a:r>
              <a:rPr lang="es-ES" sz="1600" dirty="0" smtClean="0">
                <a:latin typeface="Franklin Gothic Book" panose="020B0503020102020204" pitchFamily="34" charset="0"/>
              </a:rPr>
              <a:t> para Belfast, </a:t>
            </a:r>
            <a:r>
              <a:rPr lang="es-ES" sz="1600" dirty="0" err="1" smtClean="0">
                <a:latin typeface="Franklin Gothic Book" panose="020B0503020102020204" pitchFamily="34" charset="0"/>
              </a:rPr>
              <a:t>onde</a:t>
            </a:r>
            <a:r>
              <a:rPr lang="es-ES" sz="1600" dirty="0" smtClean="0">
                <a:latin typeface="Franklin Gothic Book" panose="020B0503020102020204" pitchFamily="34" charset="0"/>
              </a:rPr>
              <a:t> </a:t>
            </a:r>
            <a:r>
              <a:rPr lang="es-ES" sz="1600" dirty="0" err="1" smtClean="0">
                <a:latin typeface="Franklin Gothic Book" panose="020B0503020102020204" pitchFamily="34" charset="0"/>
              </a:rPr>
              <a:t>entrevistaram</a:t>
            </a:r>
            <a:r>
              <a:rPr lang="es-ES" sz="1600" dirty="0" smtClean="0">
                <a:latin typeface="Franklin Gothic Book" panose="020B0503020102020204" pitchFamily="34" charset="0"/>
              </a:rPr>
              <a:t> informalmente </a:t>
            </a:r>
            <a:r>
              <a:rPr lang="es-ES" sz="1600" dirty="0" err="1" smtClean="0">
                <a:latin typeface="Franklin Gothic Book" panose="020B0503020102020204" pitchFamily="34" charset="0"/>
              </a:rPr>
              <a:t>uma</a:t>
            </a:r>
            <a:r>
              <a:rPr lang="es-ES" sz="1600" dirty="0" smtClean="0">
                <a:latin typeface="Franklin Gothic Book" panose="020B0503020102020204" pitchFamily="34" charset="0"/>
              </a:rPr>
              <a:t> </a:t>
            </a:r>
            <a:r>
              <a:rPr lang="es-ES" sz="1600" dirty="0" err="1" smtClean="0">
                <a:latin typeface="Franklin Gothic Book" panose="020B0503020102020204" pitchFamily="34" charset="0"/>
              </a:rPr>
              <a:t>variedade</a:t>
            </a:r>
            <a:r>
              <a:rPr lang="es-ES" sz="1600" dirty="0" smtClean="0">
                <a:latin typeface="Franklin Gothic Book" panose="020B0503020102020204" pitchFamily="34" charset="0"/>
              </a:rPr>
              <a:t> de </a:t>
            </a:r>
            <a:r>
              <a:rPr lang="es-ES" sz="1600" dirty="0" err="1" smtClean="0">
                <a:latin typeface="Franklin Gothic Book" panose="020B0503020102020204" pitchFamily="34" charset="0"/>
              </a:rPr>
              <a:t>pessoas</a:t>
            </a:r>
            <a:r>
              <a:rPr lang="es-ES" sz="1600" dirty="0" smtClean="0">
                <a:latin typeface="Franklin Gothic Book" panose="020B0503020102020204" pitchFamily="34" charset="0"/>
              </a:rPr>
              <a:t>.</a:t>
            </a:r>
          </a:p>
          <a:p>
            <a:endParaRPr lang="es-ES" sz="1600" dirty="0" smtClean="0">
              <a:latin typeface="Franklin Gothic Book" panose="020B0503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1600" dirty="0" smtClean="0">
                <a:latin typeface="Franklin Gothic Book" panose="020B0503020102020204" pitchFamily="34" charset="0"/>
              </a:rPr>
              <a:t>Como </a:t>
            </a:r>
            <a:r>
              <a:rPr lang="es-ES" sz="1600" dirty="0" err="1" smtClean="0">
                <a:latin typeface="Franklin Gothic Book" panose="020B0503020102020204" pitchFamily="34" charset="0"/>
              </a:rPr>
              <a:t>eram</a:t>
            </a:r>
            <a:r>
              <a:rPr lang="es-ES" sz="1600" dirty="0" smtClean="0">
                <a:latin typeface="Franklin Gothic Book" panose="020B0503020102020204" pitchFamily="34" charset="0"/>
              </a:rPr>
              <a:t> </a:t>
            </a:r>
            <a:r>
              <a:rPr lang="es-ES" sz="1600" dirty="0" err="1" smtClean="0">
                <a:latin typeface="Franklin Gothic Book" panose="020B0503020102020204" pitchFamily="34" charset="0"/>
              </a:rPr>
              <a:t>estranhos</a:t>
            </a:r>
            <a:r>
              <a:rPr lang="es-ES" sz="1600" dirty="0" smtClean="0">
                <a:latin typeface="Franklin Gothic Book" panose="020B0503020102020204" pitchFamily="34" charset="0"/>
              </a:rPr>
              <a:t>, </a:t>
            </a:r>
            <a:r>
              <a:rPr lang="es-ES" sz="1600" dirty="0" err="1" smtClean="0">
                <a:latin typeface="Franklin Gothic Book" panose="020B0503020102020204" pitchFamily="34" charset="0"/>
              </a:rPr>
              <a:t>estabeleceram</a:t>
            </a:r>
            <a:r>
              <a:rPr lang="es-ES" sz="1600" dirty="0" smtClean="0">
                <a:latin typeface="Franklin Gothic Book" panose="020B0503020102020204" pitchFamily="34" charset="0"/>
              </a:rPr>
              <a:t> contacto </a:t>
            </a:r>
            <a:r>
              <a:rPr lang="es-ES" sz="1600" dirty="0" err="1" smtClean="0">
                <a:latin typeface="Franklin Gothic Book" panose="020B0503020102020204" pitchFamily="34" charset="0"/>
              </a:rPr>
              <a:t>com</a:t>
            </a:r>
            <a:r>
              <a:rPr lang="es-ES" sz="1600" dirty="0" smtClean="0">
                <a:latin typeface="Franklin Gothic Book" panose="020B0503020102020204" pitchFamily="34" charset="0"/>
              </a:rPr>
              <a:t> as </a:t>
            </a:r>
            <a:r>
              <a:rPr lang="es-ES" sz="1600" dirty="0" err="1" smtClean="0">
                <a:latin typeface="Franklin Gothic Book" panose="020B0503020102020204" pitchFamily="34" charset="0"/>
              </a:rPr>
              <a:t>pessoas</a:t>
            </a:r>
            <a:r>
              <a:rPr lang="es-ES" sz="1600" dirty="0" smtClean="0">
                <a:latin typeface="Franklin Gothic Book" panose="020B0503020102020204" pitchFamily="34" charset="0"/>
              </a:rPr>
              <a:t> de Belfast </a:t>
            </a:r>
            <a:r>
              <a:rPr lang="es-ES" sz="1600" dirty="0" err="1" smtClean="0">
                <a:latin typeface="Franklin Gothic Book" panose="020B0503020102020204" pitchFamily="34" charset="0"/>
              </a:rPr>
              <a:t>através</a:t>
            </a:r>
            <a:r>
              <a:rPr lang="es-ES" sz="1600" dirty="0" smtClean="0">
                <a:latin typeface="Franklin Gothic Book" panose="020B0503020102020204" pitchFamily="34" charset="0"/>
              </a:rPr>
              <a:t> de </a:t>
            </a:r>
            <a:r>
              <a:rPr lang="es-ES" sz="1600" dirty="0" err="1" smtClean="0">
                <a:latin typeface="Franklin Gothic Book" panose="020B0503020102020204" pitchFamily="34" charset="0"/>
              </a:rPr>
              <a:t>intermediários</a:t>
            </a:r>
            <a:r>
              <a:rPr lang="es-ES" sz="1600" dirty="0" smtClean="0">
                <a:latin typeface="Franklin Gothic Book" panose="020B0503020102020204" pitchFamily="34" charset="0"/>
              </a:rPr>
              <a:t>, como:</a:t>
            </a:r>
          </a:p>
          <a:p>
            <a:endParaRPr lang="es-ES" sz="1600" dirty="0" smtClean="0">
              <a:latin typeface="Franklin Gothic Book" panose="020B05030201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600" dirty="0" err="1" smtClean="0">
                <a:latin typeface="Franklin Gothic Book" panose="020B0503020102020204" pitchFamily="34" charset="0"/>
              </a:rPr>
              <a:t>Um</a:t>
            </a:r>
            <a:r>
              <a:rPr lang="es-ES" sz="1600" dirty="0" smtClean="0">
                <a:latin typeface="Franklin Gothic Book" panose="020B0503020102020204" pitchFamily="34" charset="0"/>
              </a:rPr>
              <a:t> </a:t>
            </a:r>
            <a:r>
              <a:rPr lang="es-ES" sz="1600" dirty="0" err="1" smtClean="0">
                <a:latin typeface="Franklin Gothic Book" panose="020B0503020102020204" pitchFamily="34" charset="0"/>
              </a:rPr>
              <a:t>antigo</a:t>
            </a:r>
            <a:r>
              <a:rPr lang="es-ES" sz="1600" dirty="0" smtClean="0">
                <a:latin typeface="Franklin Gothic Book" panose="020B0503020102020204" pitchFamily="34" charset="0"/>
              </a:rPr>
              <a:t> aluno </a:t>
            </a:r>
            <a:r>
              <a:rPr lang="es-ES" sz="1600" dirty="0" err="1" smtClean="0">
                <a:latin typeface="Franklin Gothic Book" panose="020B0503020102020204" pitchFamily="34" charset="0"/>
              </a:rPr>
              <a:t>envolvido</a:t>
            </a:r>
            <a:r>
              <a:rPr lang="es-ES" sz="1600" dirty="0" smtClean="0">
                <a:latin typeface="Franklin Gothic Book" panose="020B0503020102020204" pitchFamily="34" charset="0"/>
              </a:rPr>
              <a:t> </a:t>
            </a:r>
            <a:r>
              <a:rPr lang="es-ES" sz="1600" dirty="0" err="1" smtClean="0">
                <a:latin typeface="Franklin Gothic Book" panose="020B0503020102020204" pitchFamily="34" charset="0"/>
              </a:rPr>
              <a:t>na</a:t>
            </a:r>
            <a:r>
              <a:rPr lang="es-ES" sz="1600" dirty="0" smtClean="0">
                <a:latin typeface="Franklin Gothic Book" panose="020B0503020102020204" pitchFamily="34" charset="0"/>
              </a:rPr>
              <a:t> pesquisa-</a:t>
            </a:r>
            <a:r>
              <a:rPr lang="es-ES" sz="1600" dirty="0" err="1" smtClean="0">
                <a:latin typeface="Franklin Gothic Book" panose="020B0503020102020204" pitchFamily="34" charset="0"/>
              </a:rPr>
              <a:t>ação</a:t>
            </a:r>
            <a:r>
              <a:rPr lang="es-ES" sz="1600" dirty="0" smtClean="0">
                <a:latin typeface="Franklin Gothic Book" panose="020B0503020102020204" pitchFamily="34" charset="0"/>
              </a:rPr>
              <a:t> </a:t>
            </a:r>
            <a:r>
              <a:rPr lang="es-ES" sz="1600" dirty="0" err="1" smtClean="0">
                <a:latin typeface="Franklin Gothic Book" panose="020B0503020102020204" pitchFamily="34" charset="0"/>
              </a:rPr>
              <a:t>em</a:t>
            </a:r>
            <a:r>
              <a:rPr lang="es-ES" sz="1600" dirty="0">
                <a:latin typeface="Franklin Gothic Book" panose="020B0503020102020204" pitchFamily="34" charset="0"/>
              </a:rPr>
              <a:t> </a:t>
            </a:r>
            <a:r>
              <a:rPr lang="es-ES" sz="1600" dirty="0" smtClean="0">
                <a:latin typeface="Franklin Gothic Book" panose="020B0503020102020204" pitchFamily="34" charset="0"/>
              </a:rPr>
              <a:t>Belfast</a:t>
            </a:r>
          </a:p>
          <a:p>
            <a:pPr lvl="1"/>
            <a:endParaRPr lang="es-ES" sz="1600" dirty="0" smtClean="0">
              <a:latin typeface="Franklin Gothic Book" panose="020B05030201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600" dirty="0" smtClean="0">
                <a:latin typeface="Franklin Gothic Book" panose="020B0503020102020204" pitchFamily="34" charset="0"/>
              </a:rPr>
              <a:t>Colegas de Yale</a:t>
            </a:r>
          </a:p>
          <a:p>
            <a:pPr lvl="1"/>
            <a:endParaRPr lang="es-ES" sz="1600" dirty="0" smtClean="0">
              <a:latin typeface="Franklin Gothic Book" panose="020B05030201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600" dirty="0" err="1" smtClean="0">
                <a:latin typeface="Franklin Gothic Book" panose="020B0503020102020204" pitchFamily="34" charset="0"/>
              </a:rPr>
              <a:t>Uma</a:t>
            </a:r>
            <a:r>
              <a:rPr lang="es-ES" sz="1600" dirty="0" smtClean="0">
                <a:latin typeface="Franklin Gothic Book" panose="020B0503020102020204" pitchFamily="34" charset="0"/>
              </a:rPr>
              <a:t> rede de </a:t>
            </a:r>
            <a:r>
              <a:rPr lang="es-ES" sz="1600" dirty="0" err="1" smtClean="0">
                <a:latin typeface="Franklin Gothic Book" panose="020B0503020102020204" pitchFamily="34" charset="0"/>
              </a:rPr>
              <a:t>pessoas</a:t>
            </a:r>
            <a:r>
              <a:rPr lang="es-ES" sz="1600" dirty="0" smtClean="0">
                <a:latin typeface="Franklin Gothic Book" panose="020B0503020102020204" pitchFamily="34" charset="0"/>
              </a:rPr>
              <a:t> da </a:t>
            </a:r>
            <a:r>
              <a:rPr lang="es-ES" sz="1600" dirty="0" err="1" smtClean="0">
                <a:latin typeface="Franklin Gothic Book" panose="020B0503020102020204" pitchFamily="34" charset="0"/>
              </a:rPr>
              <a:t>Universidade</a:t>
            </a:r>
            <a:r>
              <a:rPr lang="es-ES" sz="1600" dirty="0" smtClean="0">
                <a:latin typeface="Franklin Gothic Book" panose="020B0503020102020204" pitchFamily="34" charset="0"/>
              </a:rPr>
              <a:t> de </a:t>
            </a:r>
            <a:r>
              <a:rPr lang="es-ES" sz="1600" dirty="0" err="1" smtClean="0">
                <a:latin typeface="Franklin Gothic Book" panose="020B0503020102020204" pitchFamily="34" charset="0"/>
              </a:rPr>
              <a:t>Queen</a:t>
            </a:r>
            <a:r>
              <a:rPr lang="es-ES" sz="1600" dirty="0" smtClean="0">
                <a:latin typeface="Franklin Gothic Book" panose="020B0503020102020204" pitchFamily="34" charset="0"/>
              </a:rPr>
              <a:t> e da </a:t>
            </a:r>
            <a:r>
              <a:rPr lang="es-ES" sz="1600" dirty="0" err="1" smtClean="0">
                <a:latin typeface="Franklin Gothic Book" panose="020B0503020102020204" pitchFamily="34" charset="0"/>
              </a:rPr>
              <a:t>comunidade</a:t>
            </a:r>
            <a:r>
              <a:rPr lang="es-ES" sz="1600" dirty="0" smtClean="0">
                <a:latin typeface="Franklin Gothic Book" panose="020B0503020102020204" pitchFamily="34" charset="0"/>
              </a:rPr>
              <a:t> médica e psiquiátrica.</a:t>
            </a:r>
          </a:p>
          <a:p>
            <a:endParaRPr lang="es-ES" sz="1600" dirty="0">
              <a:latin typeface="Franklin Gothic Book" panose="020B0503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1600" dirty="0" err="1" smtClean="0">
                <a:latin typeface="Franklin Gothic Book" panose="020B0503020102020204" pitchFamily="34" charset="0"/>
              </a:rPr>
              <a:t>Não</a:t>
            </a:r>
            <a:r>
              <a:rPr lang="es-ES" sz="1600" dirty="0" smtClean="0">
                <a:latin typeface="Franklin Gothic Book" panose="020B0503020102020204" pitchFamily="34" charset="0"/>
              </a:rPr>
              <a:t> obstante, </a:t>
            </a:r>
            <a:r>
              <a:rPr lang="es-ES" sz="1600" dirty="0" err="1" smtClean="0">
                <a:latin typeface="Franklin Gothic Book" panose="020B0503020102020204" pitchFamily="34" charset="0"/>
              </a:rPr>
              <a:t>surgiu</a:t>
            </a:r>
            <a:r>
              <a:rPr lang="es-ES" sz="1600" dirty="0" smtClean="0">
                <a:latin typeface="Franklin Gothic Book" panose="020B0503020102020204" pitchFamily="34" charset="0"/>
              </a:rPr>
              <a:t> </a:t>
            </a:r>
            <a:r>
              <a:rPr lang="es-ES" sz="1600" dirty="0" err="1" smtClean="0">
                <a:latin typeface="Franklin Gothic Book" panose="020B0503020102020204" pitchFamily="34" charset="0"/>
              </a:rPr>
              <a:t>um</a:t>
            </a:r>
            <a:r>
              <a:rPr lang="es-ES" sz="1600" dirty="0" smtClean="0">
                <a:latin typeface="Franklin Gothic Book" panose="020B0503020102020204" pitchFamily="34" charset="0"/>
              </a:rPr>
              <a:t> objetivo: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ES" sz="1600" dirty="0" smtClean="0">
              <a:latin typeface="Franklin Gothic Book" panose="020B05030201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600" dirty="0">
                <a:latin typeface="Franklin Gothic Book" panose="020B0503020102020204" pitchFamily="34" charset="0"/>
              </a:rPr>
              <a:t>R</a:t>
            </a:r>
            <a:r>
              <a:rPr lang="es-ES" sz="1600" dirty="0" smtClean="0">
                <a:latin typeface="Franklin Gothic Book" panose="020B0503020102020204" pitchFamily="34" charset="0"/>
              </a:rPr>
              <a:t>eunir </a:t>
            </a:r>
            <a:r>
              <a:rPr lang="es-ES" sz="1600" dirty="0" err="1" smtClean="0">
                <a:latin typeface="Franklin Gothic Book" panose="020B0503020102020204" pitchFamily="34" charset="0"/>
              </a:rPr>
              <a:t>pessoas</a:t>
            </a:r>
            <a:r>
              <a:rPr lang="es-ES" sz="1600" dirty="0" smtClean="0">
                <a:latin typeface="Franklin Gothic Book" panose="020B0503020102020204" pitchFamily="34" charset="0"/>
              </a:rPr>
              <a:t> de </a:t>
            </a:r>
            <a:r>
              <a:rPr lang="es-ES" sz="1600" dirty="0" err="1" smtClean="0">
                <a:latin typeface="Franklin Gothic Book" panose="020B0503020102020204" pitchFamily="34" charset="0"/>
              </a:rPr>
              <a:t>influência</a:t>
            </a:r>
            <a:r>
              <a:rPr lang="es-ES" sz="1600" dirty="0" smtClean="0">
                <a:latin typeface="Franklin Gothic Book" panose="020B0503020102020204" pitchFamily="34" charset="0"/>
              </a:rPr>
              <a:t> </a:t>
            </a:r>
            <a:r>
              <a:rPr lang="es-ES" sz="1600" dirty="0" err="1" smtClean="0">
                <a:latin typeface="Franklin Gothic Book" panose="020B0503020102020204" pitchFamily="34" charset="0"/>
              </a:rPr>
              <a:t>em</a:t>
            </a:r>
            <a:r>
              <a:rPr lang="es-ES" sz="1600" dirty="0" smtClean="0">
                <a:latin typeface="Franklin Gothic Book" panose="020B0503020102020204" pitchFamily="34" charset="0"/>
              </a:rPr>
              <a:t> </a:t>
            </a:r>
            <a:r>
              <a:rPr lang="es-ES" sz="1600" dirty="0" err="1" smtClean="0">
                <a:latin typeface="Franklin Gothic Book" panose="020B0503020102020204" pitchFamily="34" charset="0"/>
              </a:rPr>
              <a:t>dois</a:t>
            </a:r>
            <a:r>
              <a:rPr lang="es-ES" sz="1600" dirty="0" smtClean="0">
                <a:latin typeface="Franklin Gothic Book" panose="020B0503020102020204" pitchFamily="34" charset="0"/>
              </a:rPr>
              <a:t> dos </a:t>
            </a:r>
            <a:r>
              <a:rPr lang="es-ES" sz="1600" dirty="0" err="1" smtClean="0">
                <a:latin typeface="Franklin Gothic Book" panose="020B0503020102020204" pitchFamily="34" charset="0"/>
              </a:rPr>
              <a:t>bairros</a:t>
            </a:r>
            <a:r>
              <a:rPr lang="es-ES" sz="1600" dirty="0" smtClean="0">
                <a:latin typeface="Franklin Gothic Book" panose="020B0503020102020204" pitchFamily="34" charset="0"/>
              </a:rPr>
              <a:t> caracterizados pela discordia, </a:t>
            </a:r>
            <a:r>
              <a:rPr lang="es-ES" sz="1600" dirty="0" err="1" smtClean="0">
                <a:latin typeface="Franklin Gothic Book" panose="020B0503020102020204" pitchFamily="34" charset="0"/>
              </a:rPr>
              <a:t>com</a:t>
            </a:r>
            <a:r>
              <a:rPr lang="es-ES" sz="1600" dirty="0" smtClean="0">
                <a:latin typeface="Franklin Gothic Book" panose="020B0503020102020204" pitchFamily="34" charset="0"/>
              </a:rPr>
              <a:t> o intuito de </a:t>
            </a:r>
            <a:r>
              <a:rPr lang="es-ES" sz="1600" dirty="0" err="1" smtClean="0">
                <a:latin typeface="Franklin Gothic Book" panose="020B0503020102020204" pitchFamily="34" charset="0"/>
              </a:rPr>
              <a:t>estabelecer</a:t>
            </a:r>
            <a:r>
              <a:rPr lang="es-ES" sz="1600" dirty="0" smtClean="0">
                <a:latin typeface="Franklin Gothic Book" panose="020B0503020102020204" pitchFamily="34" charset="0"/>
              </a:rPr>
              <a:t> </a:t>
            </a:r>
            <a:r>
              <a:rPr lang="es-ES" sz="1600" dirty="0" err="1" smtClean="0">
                <a:latin typeface="Franklin Gothic Book" panose="020B0503020102020204" pitchFamily="34" charset="0"/>
              </a:rPr>
              <a:t>confiança</a:t>
            </a:r>
            <a:r>
              <a:rPr lang="es-ES" sz="1600" dirty="0" smtClean="0">
                <a:latin typeface="Franklin Gothic Book" panose="020B0503020102020204" pitchFamily="34" charset="0"/>
              </a:rPr>
              <a:t> </a:t>
            </a:r>
            <a:r>
              <a:rPr lang="es-ES" sz="1600" dirty="0" err="1" smtClean="0">
                <a:latin typeface="Franklin Gothic Book" panose="020B0503020102020204" pitchFamily="34" charset="0"/>
              </a:rPr>
              <a:t>mútua</a:t>
            </a:r>
            <a:r>
              <a:rPr lang="es-ES" sz="1600" dirty="0" smtClean="0">
                <a:latin typeface="Franklin Gothic Book" panose="020B0503020102020204" pitchFamily="34" charset="0"/>
              </a:rPr>
              <a:t> </a:t>
            </a:r>
            <a:r>
              <a:rPr lang="es-ES" sz="1600" dirty="0" err="1" smtClean="0">
                <a:latin typeface="Franklin Gothic Book" panose="020B0503020102020204" pitchFamily="34" charset="0"/>
              </a:rPr>
              <a:t>ou</a:t>
            </a:r>
            <a:r>
              <a:rPr lang="es-ES" sz="1600" dirty="0" smtClean="0">
                <a:latin typeface="Franklin Gothic Book" panose="020B0503020102020204" pitchFamily="34" charset="0"/>
              </a:rPr>
              <a:t> </a:t>
            </a:r>
            <a:r>
              <a:rPr lang="es-ES" sz="1600" dirty="0" err="1" smtClean="0">
                <a:latin typeface="Franklin Gothic Book" panose="020B0503020102020204" pitchFamily="34" charset="0"/>
              </a:rPr>
              <a:t>melhorar</a:t>
            </a:r>
            <a:r>
              <a:rPr lang="es-ES" sz="1600" dirty="0" smtClean="0">
                <a:latin typeface="Franklin Gothic Book" panose="020B0503020102020204" pitchFamily="34" charset="0"/>
              </a:rPr>
              <a:t> a </a:t>
            </a:r>
            <a:r>
              <a:rPr lang="es-ES" sz="1600" dirty="0" err="1" smtClean="0">
                <a:latin typeface="Franklin Gothic Book" panose="020B0503020102020204" pitchFamily="34" charset="0"/>
              </a:rPr>
              <a:t>relação</a:t>
            </a:r>
            <a:r>
              <a:rPr lang="es-ES" sz="1600" dirty="0" smtClean="0">
                <a:latin typeface="Franklin Gothic Book" panose="020B0503020102020204" pitchFamily="34" charset="0"/>
              </a:rPr>
              <a:t> entre eles.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91320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3"/>
          </p:nvPr>
        </p:nvSpPr>
        <p:spPr>
          <a:xfrm>
            <a:off x="431371" y="1911702"/>
            <a:ext cx="11539778" cy="4945261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b="1" dirty="0" smtClean="0"/>
              <a:t>Objetivo: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PT" sz="16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Ambiente em que as pessoas com muitas perceções, habilidades e interesses podem aprender algo através da presença de cada um e como operam quando trabalham com os seus concidadãos em projetos que lhe interessam.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PT" sz="1600" dirty="0">
                <a:solidFill>
                  <a:schemeClr val="tx1"/>
                </a:solidFill>
                <a:latin typeface="Franklin Gothic Book" panose="020B0503020102020204" pitchFamily="34" charset="0"/>
              </a:rPr>
              <a:t>A</a:t>
            </a:r>
            <a:r>
              <a:rPr lang="pt-PT" sz="16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rranjaram </a:t>
            </a:r>
            <a:r>
              <a:rPr lang="pt-PT" sz="1600" dirty="0">
                <a:solidFill>
                  <a:schemeClr val="tx1"/>
                </a:solidFill>
                <a:latin typeface="Franklin Gothic Book" panose="020B0503020102020204" pitchFamily="34" charset="0"/>
              </a:rPr>
              <a:t>maneira de juntar um grupo de 56 habitantes, onde as ideologias Protestantes e Católicas se misturavam. </a:t>
            </a:r>
            <a:endParaRPr lang="pt-PT" sz="1600" dirty="0" smtClean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b="1" dirty="0" smtClean="0"/>
              <a:t>Participantes: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PT" sz="1600" dirty="0" smtClean="0">
                <a:latin typeface="Franklin Gothic Book" panose="020B0503020102020204" pitchFamily="34" charset="0"/>
              </a:rPr>
              <a:t> </a:t>
            </a:r>
            <a:r>
              <a:rPr lang="pt-PT" sz="16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Base mais ampla em Belfast - Líderes ou figuras importantes de organizações formais ou informais na comunidade de   Belfast.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PT" sz="1600" dirty="0">
                <a:solidFill>
                  <a:schemeClr val="tx1"/>
                </a:solidFill>
                <a:latin typeface="Franklin Gothic Book" panose="020B0503020102020204" pitchFamily="34" charset="0"/>
              </a:rPr>
              <a:t>Vários </a:t>
            </a:r>
            <a:r>
              <a:rPr lang="pt-PT" sz="16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pertenciam </a:t>
            </a:r>
            <a:r>
              <a:rPr lang="pt-PT" sz="1600" dirty="0">
                <a:solidFill>
                  <a:schemeClr val="tx1"/>
                </a:solidFill>
                <a:latin typeface="Franklin Gothic Book" panose="020B0503020102020204" pitchFamily="34" charset="0"/>
              </a:rPr>
              <a:t>ao que os próprios participantes em sessões formais delicadamente referido como "organizações ativistas" de cada lado da </a:t>
            </a:r>
            <a:r>
              <a:rPr lang="pt-PT" sz="16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luta.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dirty="0" smtClean="0"/>
              <a:t>Critérios de recrutamento para o Workshop: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PT" sz="16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Desenvolvimento da Comunidade, Habitação, Trabalho, Parques, Educação, Política, entre outros.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371" y="1152850"/>
            <a:ext cx="4977756" cy="642942"/>
          </a:xfrm>
        </p:spPr>
        <p:txBody>
          <a:bodyPr>
            <a:noAutofit/>
          </a:bodyPr>
          <a:lstStyle/>
          <a:p>
            <a:r>
              <a:rPr lang="pt-PT" sz="2200" b="1" dirty="0" smtClean="0"/>
              <a:t>Desenvolvimento e implementação do Workshop</a:t>
            </a:r>
            <a:endParaRPr lang="pt-PT" sz="2200" b="1" dirty="0"/>
          </a:p>
        </p:txBody>
      </p:sp>
    </p:spTree>
    <p:extLst>
      <p:ext uri="{BB962C8B-B14F-4D97-AF65-F5344CB8AC3E}">
        <p14:creationId xmlns:p14="http://schemas.microsoft.com/office/powerpoint/2010/main" xmlns="" val="178835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3"/>
          </p:nvPr>
        </p:nvSpPr>
        <p:spPr>
          <a:xfrm>
            <a:off x="476211" y="1911702"/>
            <a:ext cx="11239579" cy="4946298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dirty="0"/>
              <a:t>Duração: 10 </a:t>
            </a:r>
            <a:r>
              <a:rPr lang="pt-PT" dirty="0" smtClean="0"/>
              <a:t>dias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dirty="0" smtClean="0"/>
              <a:t>Localização </a:t>
            </a:r>
            <a:r>
              <a:rPr lang="pt-PT" dirty="0"/>
              <a:t>do Workshop: Universidade de </a:t>
            </a:r>
            <a:r>
              <a:rPr lang="pt-PT" dirty="0" err="1"/>
              <a:t>Stirling</a:t>
            </a:r>
            <a:r>
              <a:rPr lang="pt-PT" dirty="0"/>
              <a:t> na Escócia (Território Neutro) </a:t>
            </a:r>
            <a:endParaRPr lang="pt-PT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dirty="0" smtClean="0"/>
              <a:t>Cooperação </a:t>
            </a:r>
            <a:r>
              <a:rPr lang="pt-PT" dirty="0"/>
              <a:t>de um departamento da Universidade de </a:t>
            </a:r>
            <a:r>
              <a:rPr lang="pt-PT" dirty="0" err="1"/>
              <a:t>Queen</a:t>
            </a:r>
            <a:r>
              <a:rPr lang="pt-PT" dirty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dirty="0" smtClean="0"/>
              <a:t>Preparação </a:t>
            </a:r>
            <a:r>
              <a:rPr lang="pt-PT" dirty="0"/>
              <a:t>e mimeografia um “Anúncio Preliminar de uma conferência de formação” que era para ter facultado a todos os potenciais participantes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b="1" dirty="0" smtClean="0"/>
              <a:t>Anúncio</a:t>
            </a:r>
            <a:r>
              <a:rPr lang="pt-PT" dirty="0" smtClean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PT" sz="16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As pessoas reuniam-se em grupo e em grande comunidade para realizar tarefas diárias mais importantes:</a:t>
            </a:r>
          </a:p>
          <a:p>
            <a:pPr marL="1257300" lvl="2" indent="-342900">
              <a:buFont typeface="+mj-lt"/>
              <a:buAutoNum type="arabicPeriod"/>
            </a:pPr>
            <a:r>
              <a:rPr lang="pt-PT" dirty="0">
                <a:solidFill>
                  <a:schemeClr val="tx1"/>
                </a:solidFill>
                <a:latin typeface="Franklin Gothic Book" panose="020B0503020102020204" pitchFamily="34" charset="0"/>
              </a:rPr>
              <a:t>A experiência de aprender o que acontece </a:t>
            </a:r>
            <a:r>
              <a:rPr lang="pt-PT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e o </a:t>
            </a:r>
            <a:r>
              <a:rPr lang="pt-PT" dirty="0">
                <a:solidFill>
                  <a:schemeClr val="tx1"/>
                </a:solidFill>
                <a:latin typeface="Franklin Gothic Book" panose="020B0503020102020204" pitchFamily="34" charset="0"/>
              </a:rPr>
              <a:t>que pode acontecer quando participam </a:t>
            </a:r>
            <a:r>
              <a:rPr lang="pt-PT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em grupos.</a:t>
            </a:r>
          </a:p>
          <a:p>
            <a:pPr marL="1257300" lvl="2" indent="-342900">
              <a:buFont typeface="+mj-lt"/>
              <a:buAutoNum type="arabicPeriod"/>
            </a:pPr>
            <a:r>
              <a:rPr lang="pt-PT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Uma </a:t>
            </a:r>
            <a:r>
              <a:rPr lang="pt-PT" dirty="0">
                <a:solidFill>
                  <a:schemeClr val="tx1"/>
                </a:solidFill>
                <a:latin typeface="Franklin Gothic Book" panose="020B0503020102020204" pitchFamily="34" charset="0"/>
              </a:rPr>
              <a:t>oportunidade para explorar se eles podem criar para si formas de trabalhar em grupos que irão ajudá-los na realização dos objetivos de sua própria escolha relativa ao conflito em </a:t>
            </a:r>
            <a:r>
              <a:rPr lang="pt-PT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Belfast.</a:t>
            </a:r>
          </a:p>
          <a:p>
            <a:pPr marL="1257300" lvl="2" indent="-342900">
              <a:buFont typeface="+mj-lt"/>
              <a:buAutoNum type="arabicPeriod"/>
            </a:pPr>
            <a:r>
              <a:rPr lang="pt-PT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Qualquer </a:t>
            </a:r>
            <a:r>
              <a:rPr lang="pt-PT" dirty="0">
                <a:solidFill>
                  <a:schemeClr val="tx1"/>
                </a:solidFill>
                <a:latin typeface="Franklin Gothic Book" panose="020B0503020102020204" pitchFamily="34" charset="0"/>
              </a:rPr>
              <a:t>que </a:t>
            </a:r>
            <a:r>
              <a:rPr lang="pt-PT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seja a ajuda que podemos </a:t>
            </a:r>
            <a:r>
              <a:rPr lang="pt-PT" dirty="0">
                <a:solidFill>
                  <a:schemeClr val="tx1"/>
                </a:solidFill>
                <a:latin typeface="Franklin Gothic Book" panose="020B0503020102020204" pitchFamily="34" charset="0"/>
              </a:rPr>
              <a:t>oferecer ao longo de vários meses na elaboração </a:t>
            </a:r>
            <a:r>
              <a:rPr lang="pt-PT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de algo </a:t>
            </a:r>
            <a:r>
              <a:rPr lang="pt-PT" dirty="0">
                <a:solidFill>
                  <a:schemeClr val="tx1"/>
                </a:solidFill>
                <a:latin typeface="Franklin Gothic Book" panose="020B0503020102020204" pitchFamily="34" charset="0"/>
              </a:rPr>
              <a:t>concreto, projetos práticos de volta </a:t>
            </a:r>
            <a:r>
              <a:rPr lang="pt-PT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a Belfast.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t-PT" sz="1600" dirty="0" smtClean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t-PT" sz="1600" dirty="0" smtClean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endParaRPr lang="pt-P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371" y="1268760"/>
            <a:ext cx="5196697" cy="642942"/>
          </a:xfrm>
        </p:spPr>
        <p:txBody>
          <a:bodyPr>
            <a:noAutofit/>
          </a:bodyPr>
          <a:lstStyle/>
          <a:p>
            <a:r>
              <a:rPr lang="pt-PT" sz="2200" b="1" dirty="0"/>
              <a:t>Desenvolvimento e implementação do </a:t>
            </a:r>
            <a:r>
              <a:rPr lang="pt-PT" sz="2200" b="1" dirty="0" smtClean="0"/>
              <a:t>Workshop</a:t>
            </a:r>
            <a:endParaRPr lang="pt-PT" sz="2200" b="1" dirty="0"/>
          </a:p>
        </p:txBody>
      </p:sp>
    </p:spTree>
    <p:extLst>
      <p:ext uri="{BB962C8B-B14F-4D97-AF65-F5344CB8AC3E}">
        <p14:creationId xmlns:p14="http://schemas.microsoft.com/office/powerpoint/2010/main" xmlns="" val="119848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31370" y="1249440"/>
            <a:ext cx="9530047" cy="397032"/>
          </a:xfrm>
          <a:noFill/>
        </p:spPr>
        <p:txBody>
          <a:bodyPr wrap="square" rtlCol="0">
            <a:spAutoFit/>
          </a:bodyPr>
          <a:lstStyle/>
          <a:p>
            <a:r>
              <a:rPr lang="pt-PT" sz="2200" b="1" dirty="0" smtClean="0">
                <a:solidFill>
                  <a:srgbClr val="C00000"/>
                </a:solidFill>
                <a:latin typeface="Franklin Gothic Book"/>
              </a:rPr>
              <a:t>Workshop</a:t>
            </a:r>
            <a:endParaRPr lang="pt-PT" sz="2200" b="1" dirty="0">
              <a:solidFill>
                <a:srgbClr val="C00000"/>
              </a:solidFill>
              <a:latin typeface="Franklin Gothic Book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4846320" y="5734597"/>
            <a:ext cx="2403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endParaRPr lang="pt-PT" dirty="0"/>
          </a:p>
        </p:txBody>
      </p:sp>
      <p:sp>
        <p:nvSpPr>
          <p:cNvPr id="4" name="TextBox 3"/>
          <p:cNvSpPr txBox="1"/>
          <p:nvPr/>
        </p:nvSpPr>
        <p:spPr>
          <a:xfrm>
            <a:off x="431370" y="2060620"/>
            <a:ext cx="9884607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sz="1600" dirty="0" smtClean="0">
                <a:latin typeface="Franklin Gothic Book" panose="020B0503020102020204" pitchFamily="34" charset="0"/>
              </a:rPr>
              <a:t>Numa primeira tentativa que foi implementada neste workshop, intitula-se por Modelo de </a:t>
            </a:r>
            <a:r>
              <a:rPr lang="pt-PT" sz="1600" dirty="0" err="1" smtClean="0">
                <a:latin typeface="Franklin Gothic Book" panose="020B0503020102020204" pitchFamily="34" charset="0"/>
              </a:rPr>
              <a:t>Tavistock</a:t>
            </a:r>
            <a:r>
              <a:rPr lang="pt-PT" sz="1600" dirty="0" smtClean="0">
                <a:latin typeface="Franklin Gothic Book" panose="020B05030201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PT" sz="1600" dirty="0" smtClean="0">
              <a:latin typeface="Franklin Gothic Book" panose="020B0503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sz="1600" dirty="0" smtClean="0">
                <a:latin typeface="Franklin Gothic Book" panose="020B0503020102020204" pitchFamily="34" charset="0"/>
              </a:rPr>
              <a:t>O objetivo principal deste modelo é estimular a aprendizagem sobre formas de como as pessoas em grupo funcionam.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PT" sz="1600" dirty="0">
              <a:latin typeface="Franklin Gothic Book" panose="020B0503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sz="1600" dirty="0">
                <a:latin typeface="Franklin Gothic Book" panose="020B0503020102020204" pitchFamily="34" charset="0"/>
              </a:rPr>
              <a:t>À segunda metade da população da amostra, foi aplicado dinâmicas de acordo com o </a:t>
            </a:r>
            <a:r>
              <a:rPr lang="pt-PT" sz="1600" i="1" dirty="0" err="1">
                <a:latin typeface="Franklin Gothic Book" panose="020B0503020102020204" pitchFamily="34" charset="0"/>
              </a:rPr>
              <a:t>National</a:t>
            </a:r>
            <a:r>
              <a:rPr lang="pt-PT" sz="1600" i="1" dirty="0">
                <a:latin typeface="Franklin Gothic Book" panose="020B0503020102020204" pitchFamily="34" charset="0"/>
              </a:rPr>
              <a:t> Training </a:t>
            </a:r>
            <a:r>
              <a:rPr lang="pt-PT" sz="1600" i="1" dirty="0" err="1">
                <a:latin typeface="Franklin Gothic Book" panose="020B0503020102020204" pitchFamily="34" charset="0"/>
              </a:rPr>
              <a:t>Laboratories</a:t>
            </a:r>
            <a:r>
              <a:rPr lang="pt-PT" sz="1600" dirty="0" smtClean="0">
                <a:latin typeface="Franklin Gothic Book" panose="020B0503020102020204" pitchFamily="34" charset="0"/>
              </a:rPr>
              <a:t>.</a:t>
            </a:r>
          </a:p>
          <a:p>
            <a:r>
              <a:rPr lang="pt-PT" sz="1600" dirty="0" smtClean="0">
                <a:latin typeface="Franklin Gothic Book" panose="020B0503020102020204" pitchFamily="34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sz="1600" dirty="0">
                <a:latin typeface="Franklin Gothic Book" panose="020B0503020102020204" pitchFamily="34" charset="0"/>
              </a:rPr>
              <a:t>Consistia numa dinâmica que dava oportunidade aos </a:t>
            </a:r>
            <a:r>
              <a:rPr lang="pt-PT" sz="1600" dirty="0" smtClean="0">
                <a:latin typeface="Franklin Gothic Book" panose="020B0503020102020204" pitchFamily="34" charset="0"/>
              </a:rPr>
              <a:t>selecionados </a:t>
            </a:r>
            <a:r>
              <a:rPr lang="pt-PT" sz="1600" dirty="0">
                <a:latin typeface="Franklin Gothic Book" panose="020B0503020102020204" pitchFamily="34" charset="0"/>
              </a:rPr>
              <a:t>de </a:t>
            </a:r>
            <a:r>
              <a:rPr lang="pt-PT" sz="1600" dirty="0" smtClean="0">
                <a:latin typeface="Franklin Gothic Book" panose="020B0503020102020204" pitchFamily="34" charset="0"/>
              </a:rPr>
              <a:t>refletir, </a:t>
            </a:r>
            <a:r>
              <a:rPr lang="pt-PT" sz="1600" dirty="0">
                <a:latin typeface="Franklin Gothic Book" panose="020B0503020102020204" pitchFamily="34" charset="0"/>
              </a:rPr>
              <a:t>de trocar ideias sobre o que fazer quando regressassem à vida normal de </a:t>
            </a:r>
            <a:r>
              <a:rPr lang="pt-PT" sz="1600" dirty="0" smtClean="0">
                <a:latin typeface="Franklin Gothic Book" panose="020B0503020102020204" pitchFamily="34" charset="0"/>
              </a:rPr>
              <a:t>Belfast.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PT" sz="1600" dirty="0" smtClean="0">
              <a:latin typeface="Franklin Gothic Book" panose="020B0503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sz="1600" dirty="0">
                <a:latin typeface="Franklin Gothic Book" panose="020B0503020102020204" pitchFamily="34" charset="0"/>
              </a:rPr>
              <a:t>Um confronto de ideias entre pessoas, com pensamentos e linhas de vida, exponencialmente diferentes.</a:t>
            </a:r>
          </a:p>
          <a:p>
            <a:r>
              <a:rPr lang="pt-PT" sz="2000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xmlns="" val="290280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1380</Words>
  <Application>Microsoft Office PowerPoint</Application>
  <PresentationFormat>Custom</PresentationFormat>
  <Paragraphs>139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The Belfast Workshop: An Application of Group Techiques To a Destructive Conflict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Belfast Workshop: An Application of Group Techiques To a Destructive Conflict</dc:title>
  <dc:creator>Cláudia Cunha</dc:creator>
  <cp:lastModifiedBy>sbento</cp:lastModifiedBy>
  <cp:revision>63</cp:revision>
  <dcterms:created xsi:type="dcterms:W3CDTF">2014-03-15T15:36:42Z</dcterms:created>
  <dcterms:modified xsi:type="dcterms:W3CDTF">2014-03-26T17:47:09Z</dcterms:modified>
</cp:coreProperties>
</file>